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48"/>
  </p:notesMasterIdLst>
  <p:sldIdLst>
    <p:sldId id="256" r:id="rId2"/>
    <p:sldId id="277" r:id="rId3"/>
    <p:sldId id="295" r:id="rId4"/>
    <p:sldId id="279" r:id="rId5"/>
    <p:sldId id="299" r:id="rId6"/>
    <p:sldId id="287" r:id="rId7"/>
    <p:sldId id="294" r:id="rId8"/>
    <p:sldId id="288" r:id="rId9"/>
    <p:sldId id="257" r:id="rId10"/>
    <p:sldId id="260" r:id="rId11"/>
    <p:sldId id="259" r:id="rId12"/>
    <p:sldId id="275" r:id="rId13"/>
    <p:sldId id="261" r:id="rId14"/>
    <p:sldId id="265" r:id="rId15"/>
    <p:sldId id="284" r:id="rId16"/>
    <p:sldId id="285" r:id="rId17"/>
    <p:sldId id="262" r:id="rId18"/>
    <p:sldId id="266" r:id="rId19"/>
    <p:sldId id="290" r:id="rId20"/>
    <p:sldId id="267" r:id="rId21"/>
    <p:sldId id="258" r:id="rId22"/>
    <p:sldId id="268" r:id="rId23"/>
    <p:sldId id="269" r:id="rId24"/>
    <p:sldId id="301" r:id="rId25"/>
    <p:sldId id="302" r:id="rId26"/>
    <p:sldId id="303" r:id="rId27"/>
    <p:sldId id="304" r:id="rId28"/>
    <p:sldId id="305" r:id="rId29"/>
    <p:sldId id="306" r:id="rId30"/>
    <p:sldId id="307" r:id="rId31"/>
    <p:sldId id="297" r:id="rId32"/>
    <p:sldId id="270" r:id="rId33"/>
    <p:sldId id="296" r:id="rId34"/>
    <p:sldId id="263" r:id="rId35"/>
    <p:sldId id="276" r:id="rId36"/>
    <p:sldId id="274" r:id="rId37"/>
    <p:sldId id="298" r:id="rId38"/>
    <p:sldId id="271" r:id="rId39"/>
    <p:sldId id="272" r:id="rId40"/>
    <p:sldId id="264" r:id="rId41"/>
    <p:sldId id="273" r:id="rId42"/>
    <p:sldId id="281" r:id="rId43"/>
    <p:sldId id="280" r:id="rId44"/>
    <p:sldId id="282" r:id="rId45"/>
    <p:sldId id="283" r:id="rId46"/>
    <p:sldId id="300"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C08EEC0-DB55-8F49-A2C5-FEB3541EEF69}">
          <p14:sldIdLst>
            <p14:sldId id="256"/>
            <p14:sldId id="277"/>
            <p14:sldId id="295"/>
            <p14:sldId id="279"/>
            <p14:sldId id="299"/>
            <p14:sldId id="287"/>
            <p14:sldId id="294"/>
            <p14:sldId id="288"/>
          </p14:sldIdLst>
        </p14:section>
        <p14:section name="Flight Control" id="{28C8C743-FE81-DD44-9D05-A408543E9A2F}">
          <p14:sldIdLst>
            <p14:sldId id="257"/>
            <p14:sldId id="260"/>
            <p14:sldId id="259"/>
            <p14:sldId id="275"/>
            <p14:sldId id="261"/>
            <p14:sldId id="265"/>
            <p14:sldId id="284"/>
            <p14:sldId id="285"/>
            <p14:sldId id="262"/>
            <p14:sldId id="266"/>
            <p14:sldId id="290"/>
            <p14:sldId id="267"/>
            <p14:sldId id="258"/>
          </p14:sldIdLst>
        </p14:section>
        <p14:section name="Stipple generation and Planning" id="{613655AB-B4DA-8C45-BA8F-792E941303D3}">
          <p14:sldIdLst>
            <p14:sldId id="268"/>
            <p14:sldId id="269"/>
            <p14:sldId id="301"/>
            <p14:sldId id="302"/>
            <p14:sldId id="303"/>
            <p14:sldId id="304"/>
            <p14:sldId id="305"/>
            <p14:sldId id="306"/>
            <p14:sldId id="307"/>
            <p14:sldId id="297"/>
            <p14:sldId id="270"/>
            <p14:sldId id="296"/>
            <p14:sldId id="263"/>
            <p14:sldId id="276"/>
            <p14:sldId id="274"/>
            <p14:sldId id="298"/>
          </p14:sldIdLst>
        </p14:section>
        <p14:section name="Results" id="{58797410-3CAD-E249-8508-9E807FF1F923}">
          <p14:sldIdLst>
            <p14:sldId id="271"/>
            <p14:sldId id="272"/>
            <p14:sldId id="264"/>
            <p14:sldId id="273"/>
            <p14:sldId id="281"/>
            <p14:sldId id="280"/>
            <p14:sldId id="282"/>
            <p14:sldId id="283"/>
            <p14:sldId id="30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4" autoAdjust="0"/>
    <p:restoredTop sz="84973" autoAdjust="0"/>
  </p:normalViewPr>
  <p:slideViewPr>
    <p:cSldViewPr snapToGrid="0">
      <p:cViewPr varScale="1">
        <p:scale>
          <a:sx n="109" d="100"/>
          <a:sy n="109" d="100"/>
        </p:scale>
        <p:origin x="822"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E127CB-2AB9-664A-872F-E0A9EEA3B9F2}" type="datetimeFigureOut">
              <a:rPr lang="en-US" smtClean="0"/>
              <a:t>7/6/2016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4CCBD1-83C5-D744-A795-66862267E5F6}" type="slidenum">
              <a:rPr lang="en-US" smtClean="0"/>
              <a:t>‹#›</a:t>
            </a:fld>
            <a:endParaRPr lang="en-US"/>
          </a:p>
        </p:txBody>
      </p:sp>
    </p:spTree>
    <p:extLst>
      <p:ext uri="{BB962C8B-B14F-4D97-AF65-F5344CB8AC3E}">
        <p14:creationId xmlns:p14="http://schemas.microsoft.com/office/powerpoint/2010/main" val="36470896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Sistine</a:t>
            </a:r>
            <a:r>
              <a:rPr lang="en-US" baseline="0" dirty="0" smtClean="0"/>
              <a:t> chapel – 11000 square feet of surface, 4 years to paint</a:t>
            </a:r>
          </a:p>
          <a:p>
            <a:r>
              <a:rPr lang="en-US" dirty="0" smtClean="0"/>
              <a:t>Did not trust initial</a:t>
            </a:r>
            <a:r>
              <a:rPr lang="en-US" baseline="0" dirty="0" smtClean="0"/>
              <a:t> architects scaffolding – 60 feet high</a:t>
            </a:r>
          </a:p>
          <a:p>
            <a:r>
              <a:rPr lang="en-US" baseline="0" dirty="0" smtClean="0"/>
              <a:t>Extremely uncomfortable</a:t>
            </a:r>
          </a:p>
          <a:p>
            <a:endParaRPr lang="en-US" dirty="0"/>
          </a:p>
        </p:txBody>
      </p:sp>
      <p:sp>
        <p:nvSpPr>
          <p:cNvPr id="4" name="Slide Number Placeholder 3"/>
          <p:cNvSpPr>
            <a:spLocks noGrp="1"/>
          </p:cNvSpPr>
          <p:nvPr>
            <p:ph type="sldNum" sz="quarter" idx="10"/>
          </p:nvPr>
        </p:nvSpPr>
        <p:spPr/>
        <p:txBody>
          <a:bodyPr/>
          <a:lstStyle/>
          <a:p>
            <a:fld id="{ED4CCBD1-83C5-D744-A795-66862267E5F6}" type="slidenum">
              <a:rPr lang="en-US" smtClean="0"/>
              <a:t>2</a:t>
            </a:fld>
            <a:endParaRPr lang="en-US"/>
          </a:p>
        </p:txBody>
      </p:sp>
    </p:spTree>
    <p:extLst>
      <p:ext uri="{BB962C8B-B14F-4D97-AF65-F5344CB8AC3E}">
        <p14:creationId xmlns:p14="http://schemas.microsoft.com/office/powerpoint/2010/main" val="1854777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4CCBD1-83C5-D744-A795-66862267E5F6}" type="slidenum">
              <a:rPr lang="en-US" smtClean="0"/>
              <a:t>45</a:t>
            </a:fld>
            <a:endParaRPr lang="en-US"/>
          </a:p>
        </p:txBody>
      </p:sp>
    </p:spTree>
    <p:extLst>
      <p:ext uri="{BB962C8B-B14F-4D97-AF65-F5344CB8AC3E}">
        <p14:creationId xmlns:p14="http://schemas.microsoft.com/office/powerpoint/2010/main" val="170915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Caricature of Michelangelo with his head bent as</a:t>
            </a:r>
            <a:r>
              <a:rPr lang="en-US" baseline="0" dirty="0" smtClean="0"/>
              <a:t> far back as it would go</a:t>
            </a:r>
          </a:p>
          <a:p>
            <a:r>
              <a:rPr lang="en-US" dirty="0" smtClean="0"/>
              <a:t> teaser?</a:t>
            </a:r>
          </a:p>
          <a:p>
            <a:r>
              <a:rPr lang="en-US" dirty="0" smtClean="0"/>
              <a:t>Also</a:t>
            </a:r>
            <a:r>
              <a:rPr lang="en-US" baseline="0" dirty="0" smtClean="0"/>
              <a:t> more applicable example</a:t>
            </a:r>
            <a:endParaRPr lang="en-US" dirty="0"/>
          </a:p>
        </p:txBody>
      </p:sp>
      <p:sp>
        <p:nvSpPr>
          <p:cNvPr id="4" name="Slide Number Placeholder 3"/>
          <p:cNvSpPr>
            <a:spLocks noGrp="1"/>
          </p:cNvSpPr>
          <p:nvPr>
            <p:ph type="sldNum" sz="quarter" idx="10"/>
          </p:nvPr>
        </p:nvSpPr>
        <p:spPr/>
        <p:txBody>
          <a:bodyPr/>
          <a:lstStyle/>
          <a:p>
            <a:fld id="{ED4CCBD1-83C5-D744-A795-66862267E5F6}" type="slidenum">
              <a:rPr lang="en-US" smtClean="0"/>
              <a:t>3</a:t>
            </a:fld>
            <a:endParaRPr lang="en-US"/>
          </a:p>
        </p:txBody>
      </p:sp>
    </p:spTree>
    <p:extLst>
      <p:ext uri="{BB962C8B-B14F-4D97-AF65-F5344CB8AC3E}">
        <p14:creationId xmlns:p14="http://schemas.microsoft.com/office/powerpoint/2010/main" val="4099037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Drawing robots</a:t>
            </a:r>
          </a:p>
          <a:p>
            <a:r>
              <a:rPr lang="en-US" dirty="0" smtClean="0"/>
              <a:t>Paul the robot, tl12/13, lcm09, dlpt12 llpd15</a:t>
            </a:r>
          </a:p>
          <a:p>
            <a:r>
              <a:rPr lang="en-US" dirty="0" smtClean="0"/>
              <a:t>Make into groups</a:t>
            </a:r>
          </a:p>
          <a:p>
            <a:r>
              <a:rPr lang="en-US" dirty="0" smtClean="0"/>
              <a:t>Light painting </a:t>
            </a:r>
            <a:r>
              <a:rPr lang="en-US" dirty="0" err="1" smtClean="0"/>
              <a:t>quadrotors</a:t>
            </a:r>
            <a:endParaRPr lang="en-US" dirty="0" smtClean="0"/>
          </a:p>
          <a:p>
            <a:r>
              <a:rPr lang="en-US" dirty="0" smtClean="0"/>
              <a:t>Nobody doing flying robots yet</a:t>
            </a:r>
            <a:r>
              <a:rPr lang="is-IS" dirty="0" smtClean="0"/>
              <a:t>… challenging!  We only do stippling</a:t>
            </a:r>
            <a:endParaRPr lang="en-US" dirty="0" smtClean="0"/>
          </a:p>
          <a:p>
            <a:r>
              <a:rPr lang="en-US" dirty="0" smtClean="0"/>
              <a:t>Combine into one, show robots</a:t>
            </a:r>
            <a:endParaRPr lang="en-US" dirty="0"/>
          </a:p>
        </p:txBody>
      </p:sp>
      <p:sp>
        <p:nvSpPr>
          <p:cNvPr id="4" name="Slide Number Placeholder 3"/>
          <p:cNvSpPr>
            <a:spLocks noGrp="1"/>
          </p:cNvSpPr>
          <p:nvPr>
            <p:ph type="sldNum" sz="quarter" idx="10"/>
          </p:nvPr>
        </p:nvSpPr>
        <p:spPr/>
        <p:txBody>
          <a:bodyPr/>
          <a:lstStyle/>
          <a:p>
            <a:fld id="{ED4CCBD1-83C5-D744-A795-66862267E5F6}" type="slidenum">
              <a:rPr lang="en-US" smtClean="0"/>
              <a:t>4</a:t>
            </a:fld>
            <a:endParaRPr lang="en-US"/>
          </a:p>
        </p:txBody>
      </p:sp>
    </p:spTree>
    <p:extLst>
      <p:ext uri="{BB962C8B-B14F-4D97-AF65-F5344CB8AC3E}">
        <p14:creationId xmlns:p14="http://schemas.microsoft.com/office/powerpoint/2010/main" val="3592375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our results</a:t>
            </a:r>
            <a:r>
              <a:rPr lang="en-US" baseline="0" dirty="0" smtClean="0"/>
              <a:t> </a:t>
            </a:r>
            <a:r>
              <a:rPr lang="en-US" dirty="0" smtClean="0"/>
              <a:t>would benefit from these recent advances, we use Secord’s method</a:t>
            </a:r>
          </a:p>
          <a:p>
            <a:r>
              <a:rPr lang="en-US" dirty="0" smtClean="0"/>
              <a:t>because it is simple to implement, fast to compute for small stipple</a:t>
            </a:r>
          </a:p>
          <a:p>
            <a:r>
              <a:rPr lang="en-US" dirty="0" smtClean="0"/>
              <a:t>counts, and easy to update during the drawing process to account</a:t>
            </a:r>
          </a:p>
          <a:p>
            <a:r>
              <a:rPr lang="en-US" dirty="0" smtClean="0"/>
              <a:t>for errors in the placement of stipples</a:t>
            </a:r>
          </a:p>
          <a:p>
            <a:endParaRPr lang="en-US" dirty="0"/>
          </a:p>
        </p:txBody>
      </p:sp>
      <p:sp>
        <p:nvSpPr>
          <p:cNvPr id="4" name="Slide Number Placeholder 3"/>
          <p:cNvSpPr>
            <a:spLocks noGrp="1"/>
          </p:cNvSpPr>
          <p:nvPr>
            <p:ph type="sldNum" sz="quarter" idx="10"/>
          </p:nvPr>
        </p:nvSpPr>
        <p:spPr/>
        <p:txBody>
          <a:bodyPr/>
          <a:lstStyle/>
          <a:p>
            <a:fld id="{ED4CCBD1-83C5-D744-A795-66862267E5F6}" type="slidenum">
              <a:rPr lang="en-US" smtClean="0"/>
              <a:t>6</a:t>
            </a:fld>
            <a:endParaRPr lang="en-US"/>
          </a:p>
        </p:txBody>
      </p:sp>
    </p:spTree>
    <p:extLst>
      <p:ext uri="{BB962C8B-B14F-4D97-AF65-F5344CB8AC3E}">
        <p14:creationId xmlns:p14="http://schemas.microsoft.com/office/powerpoint/2010/main" val="1541310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errors, yes, because control Is hard</a:t>
            </a:r>
            <a:r>
              <a:rPr lang="is-IS" dirty="0" smtClean="0"/>
              <a:t>… </a:t>
            </a:r>
            <a:endParaRPr lang="en-US" dirty="0" smtClean="0"/>
          </a:p>
          <a:p>
            <a:r>
              <a:rPr lang="en-US" dirty="0" err="1" smtClean="0"/>
              <a:t>Quadrotors</a:t>
            </a:r>
            <a:r>
              <a:rPr lang="en-US" dirty="0" smtClean="0"/>
              <a:t> </a:t>
            </a:r>
            <a:r>
              <a:rPr lang="en-US" dirty="0" err="1" smtClean="0"/>
              <a:t>underactuated</a:t>
            </a:r>
            <a:r>
              <a:rPr lang="is-IS" dirty="0" smtClean="0"/>
              <a:t>…   (other reasons why hard)... </a:t>
            </a:r>
            <a:r>
              <a:rPr lang="en-US" dirty="0" smtClean="0"/>
              <a:t>A</a:t>
            </a:r>
            <a:r>
              <a:rPr lang="is-IS" dirty="0" smtClean="0"/>
              <a:t>nd who’s been solving  these problems:</a:t>
            </a:r>
          </a:p>
          <a:p>
            <a:r>
              <a:rPr lang="is-IS" dirty="0" smtClean="0"/>
              <a:t>Landry Melinger (?)   etc... </a:t>
            </a:r>
            <a:endParaRPr lang="en-US" dirty="0" smtClean="0"/>
          </a:p>
          <a:p>
            <a:endParaRPr lang="en-US" dirty="0"/>
          </a:p>
        </p:txBody>
      </p:sp>
      <p:sp>
        <p:nvSpPr>
          <p:cNvPr id="4" name="Slide Number Placeholder 3"/>
          <p:cNvSpPr>
            <a:spLocks noGrp="1"/>
          </p:cNvSpPr>
          <p:nvPr>
            <p:ph type="sldNum" sz="quarter" idx="10"/>
          </p:nvPr>
        </p:nvSpPr>
        <p:spPr/>
        <p:txBody>
          <a:bodyPr/>
          <a:lstStyle/>
          <a:p>
            <a:fld id="{ED4CCBD1-83C5-D744-A795-66862267E5F6}" type="slidenum">
              <a:rPr lang="en-US" smtClean="0"/>
              <a:t>7</a:t>
            </a:fld>
            <a:endParaRPr lang="en-US"/>
          </a:p>
        </p:txBody>
      </p:sp>
    </p:spTree>
    <p:extLst>
      <p:ext uri="{BB962C8B-B14F-4D97-AF65-F5344CB8AC3E}">
        <p14:creationId xmlns:p14="http://schemas.microsoft.com/office/powerpoint/2010/main" val="3506458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Dynamic</a:t>
            </a:r>
            <a:r>
              <a:rPr lang="en-US" baseline="0" dirty="0" smtClean="0"/>
              <a:t> update works best when regions grow progressively, also faster convergence</a:t>
            </a:r>
            <a:endParaRPr lang="en-US" dirty="0"/>
          </a:p>
        </p:txBody>
      </p:sp>
      <p:sp>
        <p:nvSpPr>
          <p:cNvPr id="4" name="Slide Number Placeholder 3"/>
          <p:cNvSpPr>
            <a:spLocks noGrp="1"/>
          </p:cNvSpPr>
          <p:nvPr>
            <p:ph type="sldNum" sz="quarter" idx="10"/>
          </p:nvPr>
        </p:nvSpPr>
        <p:spPr/>
        <p:txBody>
          <a:bodyPr/>
          <a:lstStyle/>
          <a:p>
            <a:fld id="{ED4CCBD1-83C5-D744-A795-66862267E5F6}" type="slidenum">
              <a:rPr lang="en-US" smtClean="0"/>
              <a:t>33</a:t>
            </a:fld>
            <a:endParaRPr lang="en-US"/>
          </a:p>
        </p:txBody>
      </p:sp>
    </p:spTree>
    <p:extLst>
      <p:ext uri="{BB962C8B-B14F-4D97-AF65-F5344CB8AC3E}">
        <p14:creationId xmlns:p14="http://schemas.microsoft.com/office/powerpoint/2010/main" val="3509239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Many parameters effect the appearance of a stipple such as sponge size and shape, velocity at impact, etc.</a:t>
            </a:r>
          </a:p>
          <a:p>
            <a:endParaRPr lang="en-US" dirty="0"/>
          </a:p>
        </p:txBody>
      </p:sp>
      <p:sp>
        <p:nvSpPr>
          <p:cNvPr id="4" name="Slide Number Placeholder 3"/>
          <p:cNvSpPr>
            <a:spLocks noGrp="1"/>
          </p:cNvSpPr>
          <p:nvPr>
            <p:ph type="sldNum" sz="quarter" idx="10"/>
          </p:nvPr>
        </p:nvSpPr>
        <p:spPr/>
        <p:txBody>
          <a:bodyPr/>
          <a:lstStyle/>
          <a:p>
            <a:fld id="{ED4CCBD1-83C5-D744-A795-66862267E5F6}" type="slidenum">
              <a:rPr lang="en-US" smtClean="0"/>
              <a:t>34</a:t>
            </a:fld>
            <a:endParaRPr lang="en-US"/>
          </a:p>
        </p:txBody>
      </p:sp>
    </p:spTree>
    <p:extLst>
      <p:ext uri="{BB962C8B-B14F-4D97-AF65-F5344CB8AC3E}">
        <p14:creationId xmlns:p14="http://schemas.microsoft.com/office/powerpoint/2010/main" val="786282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Teapot video for demonstration</a:t>
            </a:r>
            <a:endParaRPr lang="en-US" dirty="0"/>
          </a:p>
        </p:txBody>
      </p:sp>
      <p:sp>
        <p:nvSpPr>
          <p:cNvPr id="4" name="Slide Number Placeholder 3"/>
          <p:cNvSpPr>
            <a:spLocks noGrp="1"/>
          </p:cNvSpPr>
          <p:nvPr>
            <p:ph type="sldNum" sz="quarter" idx="10"/>
          </p:nvPr>
        </p:nvSpPr>
        <p:spPr/>
        <p:txBody>
          <a:bodyPr/>
          <a:lstStyle/>
          <a:p>
            <a:fld id="{ED4CCBD1-83C5-D744-A795-66862267E5F6}" type="slidenum">
              <a:rPr lang="en-US" smtClean="0"/>
              <a:t>36</a:t>
            </a:fld>
            <a:endParaRPr lang="en-US"/>
          </a:p>
        </p:txBody>
      </p:sp>
    </p:spTree>
    <p:extLst>
      <p:ext uri="{BB962C8B-B14F-4D97-AF65-F5344CB8AC3E}">
        <p14:creationId xmlns:p14="http://schemas.microsoft.com/office/powerpoint/2010/main" val="123219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videos refill, some </a:t>
            </a:r>
            <a:r>
              <a:rPr lang="en-US" dirty="0" err="1" smtClean="0"/>
              <a:t>timelapse</a:t>
            </a:r>
            <a:r>
              <a:rPr lang="en-US" dirty="0" smtClean="0"/>
              <a:t>, tethered</a:t>
            </a:r>
            <a:r>
              <a:rPr lang="en-US" baseline="0" dirty="0" smtClean="0"/>
              <a:t> video refilling</a:t>
            </a:r>
            <a:endParaRPr lang="en-US" dirty="0"/>
          </a:p>
        </p:txBody>
      </p:sp>
      <p:sp>
        <p:nvSpPr>
          <p:cNvPr id="4" name="Slide Number Placeholder 3"/>
          <p:cNvSpPr>
            <a:spLocks noGrp="1"/>
          </p:cNvSpPr>
          <p:nvPr>
            <p:ph type="sldNum" sz="quarter" idx="10"/>
          </p:nvPr>
        </p:nvSpPr>
        <p:spPr/>
        <p:txBody>
          <a:bodyPr/>
          <a:lstStyle/>
          <a:p>
            <a:fld id="{ED4CCBD1-83C5-D744-A795-66862267E5F6}" type="slidenum">
              <a:rPr lang="en-US" smtClean="0"/>
              <a:t>40</a:t>
            </a:fld>
            <a:endParaRPr lang="en-US"/>
          </a:p>
        </p:txBody>
      </p:sp>
    </p:spTree>
    <p:extLst>
      <p:ext uri="{BB962C8B-B14F-4D97-AF65-F5344CB8AC3E}">
        <p14:creationId xmlns:p14="http://schemas.microsoft.com/office/powerpoint/2010/main" val="3226496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832395-411A-4208-8D6C-225A328F1454}" type="datetimeFigureOut">
              <a:rPr lang="en-US" smtClean="0"/>
              <a:t>7/6/2016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3967D-C4BF-41B0-A5F6-FB45CC956E7F}" type="slidenum">
              <a:rPr lang="en-US" smtClean="0"/>
              <a:t>‹#›</a:t>
            </a:fld>
            <a:endParaRPr lang="en-US"/>
          </a:p>
        </p:txBody>
      </p:sp>
    </p:spTree>
    <p:extLst>
      <p:ext uri="{BB962C8B-B14F-4D97-AF65-F5344CB8AC3E}">
        <p14:creationId xmlns:p14="http://schemas.microsoft.com/office/powerpoint/2010/main" val="3009148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832395-411A-4208-8D6C-225A328F1454}" type="datetimeFigureOut">
              <a:rPr lang="en-US" smtClean="0"/>
              <a:t>7/6/2016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3967D-C4BF-41B0-A5F6-FB45CC956E7F}" type="slidenum">
              <a:rPr lang="en-US" smtClean="0"/>
              <a:t>‹#›</a:t>
            </a:fld>
            <a:endParaRPr lang="en-US"/>
          </a:p>
        </p:txBody>
      </p:sp>
    </p:spTree>
    <p:extLst>
      <p:ext uri="{BB962C8B-B14F-4D97-AF65-F5344CB8AC3E}">
        <p14:creationId xmlns:p14="http://schemas.microsoft.com/office/powerpoint/2010/main" val="766409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832395-411A-4208-8D6C-225A328F1454}" type="datetimeFigureOut">
              <a:rPr lang="en-US" smtClean="0"/>
              <a:t>7/6/2016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3967D-C4BF-41B0-A5F6-FB45CC956E7F}" type="slidenum">
              <a:rPr lang="en-US" smtClean="0"/>
              <a:t>‹#›</a:t>
            </a:fld>
            <a:endParaRPr lang="en-US"/>
          </a:p>
        </p:txBody>
      </p:sp>
    </p:spTree>
    <p:extLst>
      <p:ext uri="{BB962C8B-B14F-4D97-AF65-F5344CB8AC3E}">
        <p14:creationId xmlns:p14="http://schemas.microsoft.com/office/powerpoint/2010/main" val="410233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832395-411A-4208-8D6C-225A328F1454}" type="datetimeFigureOut">
              <a:rPr lang="en-US" smtClean="0"/>
              <a:t>7/6/2016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3967D-C4BF-41B0-A5F6-FB45CC956E7F}" type="slidenum">
              <a:rPr lang="en-US" smtClean="0"/>
              <a:t>‹#›</a:t>
            </a:fld>
            <a:endParaRPr lang="en-US"/>
          </a:p>
        </p:txBody>
      </p:sp>
    </p:spTree>
    <p:extLst>
      <p:ext uri="{BB962C8B-B14F-4D97-AF65-F5344CB8AC3E}">
        <p14:creationId xmlns:p14="http://schemas.microsoft.com/office/powerpoint/2010/main" val="1054499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832395-411A-4208-8D6C-225A328F1454}" type="datetimeFigureOut">
              <a:rPr lang="en-US" smtClean="0"/>
              <a:t>7/6/2016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3967D-C4BF-41B0-A5F6-FB45CC956E7F}" type="slidenum">
              <a:rPr lang="en-US" smtClean="0"/>
              <a:t>‹#›</a:t>
            </a:fld>
            <a:endParaRPr lang="en-US"/>
          </a:p>
        </p:txBody>
      </p:sp>
    </p:spTree>
    <p:extLst>
      <p:ext uri="{BB962C8B-B14F-4D97-AF65-F5344CB8AC3E}">
        <p14:creationId xmlns:p14="http://schemas.microsoft.com/office/powerpoint/2010/main" val="568854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832395-411A-4208-8D6C-225A328F1454}" type="datetimeFigureOut">
              <a:rPr lang="en-US" smtClean="0"/>
              <a:t>7/6/2016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13967D-C4BF-41B0-A5F6-FB45CC956E7F}" type="slidenum">
              <a:rPr lang="en-US" smtClean="0"/>
              <a:t>‹#›</a:t>
            </a:fld>
            <a:endParaRPr lang="en-US"/>
          </a:p>
        </p:txBody>
      </p:sp>
    </p:spTree>
    <p:extLst>
      <p:ext uri="{BB962C8B-B14F-4D97-AF65-F5344CB8AC3E}">
        <p14:creationId xmlns:p14="http://schemas.microsoft.com/office/powerpoint/2010/main" val="479919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832395-411A-4208-8D6C-225A328F1454}" type="datetimeFigureOut">
              <a:rPr lang="en-US" smtClean="0"/>
              <a:t>7/6/2016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13967D-C4BF-41B0-A5F6-FB45CC956E7F}" type="slidenum">
              <a:rPr lang="en-US" smtClean="0"/>
              <a:t>‹#›</a:t>
            </a:fld>
            <a:endParaRPr lang="en-US"/>
          </a:p>
        </p:txBody>
      </p:sp>
    </p:spTree>
    <p:extLst>
      <p:ext uri="{BB962C8B-B14F-4D97-AF65-F5344CB8AC3E}">
        <p14:creationId xmlns:p14="http://schemas.microsoft.com/office/powerpoint/2010/main" val="3306765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832395-411A-4208-8D6C-225A328F1454}" type="datetimeFigureOut">
              <a:rPr lang="en-US" smtClean="0"/>
              <a:t>7/6/2016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13967D-C4BF-41B0-A5F6-FB45CC956E7F}" type="slidenum">
              <a:rPr lang="en-US" smtClean="0"/>
              <a:t>‹#›</a:t>
            </a:fld>
            <a:endParaRPr lang="en-US"/>
          </a:p>
        </p:txBody>
      </p:sp>
    </p:spTree>
    <p:extLst>
      <p:ext uri="{BB962C8B-B14F-4D97-AF65-F5344CB8AC3E}">
        <p14:creationId xmlns:p14="http://schemas.microsoft.com/office/powerpoint/2010/main" val="2012559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832395-411A-4208-8D6C-225A328F1454}" type="datetimeFigureOut">
              <a:rPr lang="en-US" smtClean="0"/>
              <a:t>7/6/2016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13967D-C4BF-41B0-A5F6-FB45CC956E7F}" type="slidenum">
              <a:rPr lang="en-US" smtClean="0"/>
              <a:t>‹#›</a:t>
            </a:fld>
            <a:endParaRPr lang="en-US"/>
          </a:p>
        </p:txBody>
      </p:sp>
    </p:spTree>
    <p:extLst>
      <p:ext uri="{BB962C8B-B14F-4D97-AF65-F5344CB8AC3E}">
        <p14:creationId xmlns:p14="http://schemas.microsoft.com/office/powerpoint/2010/main" val="2706292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832395-411A-4208-8D6C-225A328F1454}" type="datetimeFigureOut">
              <a:rPr lang="en-US" smtClean="0"/>
              <a:t>7/6/2016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13967D-C4BF-41B0-A5F6-FB45CC956E7F}" type="slidenum">
              <a:rPr lang="en-US" smtClean="0"/>
              <a:t>‹#›</a:t>
            </a:fld>
            <a:endParaRPr lang="en-US"/>
          </a:p>
        </p:txBody>
      </p:sp>
    </p:spTree>
    <p:extLst>
      <p:ext uri="{BB962C8B-B14F-4D97-AF65-F5344CB8AC3E}">
        <p14:creationId xmlns:p14="http://schemas.microsoft.com/office/powerpoint/2010/main" val="1206423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832395-411A-4208-8D6C-225A328F1454}" type="datetimeFigureOut">
              <a:rPr lang="en-US" smtClean="0"/>
              <a:t>7/6/2016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13967D-C4BF-41B0-A5F6-FB45CC956E7F}" type="slidenum">
              <a:rPr lang="en-US" smtClean="0"/>
              <a:t>‹#›</a:t>
            </a:fld>
            <a:endParaRPr lang="en-US"/>
          </a:p>
        </p:txBody>
      </p:sp>
    </p:spTree>
    <p:extLst>
      <p:ext uri="{BB962C8B-B14F-4D97-AF65-F5344CB8AC3E}">
        <p14:creationId xmlns:p14="http://schemas.microsoft.com/office/powerpoint/2010/main" val="3587458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832395-411A-4208-8D6C-225A328F1454}" type="datetimeFigureOut">
              <a:rPr lang="en-US" smtClean="0"/>
              <a:t>7/6/2016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13967D-C4BF-41B0-A5F6-FB45CC956E7F}" type="slidenum">
              <a:rPr lang="en-US" smtClean="0"/>
              <a:t>‹#›</a:t>
            </a:fld>
            <a:endParaRPr lang="en-US"/>
          </a:p>
        </p:txBody>
      </p:sp>
    </p:spTree>
    <p:extLst>
      <p:ext uri="{BB962C8B-B14F-4D97-AF65-F5344CB8AC3E}">
        <p14:creationId xmlns:p14="http://schemas.microsoft.com/office/powerpoint/2010/main" val="79965666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39.png"/><Relationship Id="rId4" Type="http://schemas.openxmlformats.org/officeDocument/2006/relationships/notesSlide" Target="../notesSlides/notesSlide6.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p4"/><Relationship Id="rId1" Type="http://schemas.openxmlformats.org/officeDocument/2006/relationships/video" Target="NULL" TargetMode="Externa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p4"/><Relationship Id="rId1" Type="http://schemas.openxmlformats.org/officeDocument/2006/relationships/video" Target="NULL" TargetMode="External"/><Relationship Id="rId5" Type="http://schemas.openxmlformats.org/officeDocument/2006/relationships/image" Target="../media/image56.png"/><Relationship Id="rId4" Type="http://schemas.openxmlformats.org/officeDocument/2006/relationships/image" Target="../media/image55.jpe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p4"/><Relationship Id="rId1" Type="http://schemas.openxmlformats.org/officeDocument/2006/relationships/video" Target="NULL" TargetMode="Externa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9167" y="1720510"/>
            <a:ext cx="8085666" cy="1408447"/>
          </a:xfrm>
        </p:spPr>
        <p:txBody>
          <a:bodyPr>
            <a:normAutofit fontScale="90000"/>
          </a:bodyPr>
          <a:lstStyle/>
          <a:p>
            <a:r>
              <a:rPr lang="en-US" dirty="0" smtClean="0"/>
              <a:t>Stippling with aerial robots</a:t>
            </a:r>
            <a:endParaRPr lang="en-US" dirty="0"/>
          </a:p>
        </p:txBody>
      </p:sp>
      <p:sp>
        <p:nvSpPr>
          <p:cNvPr id="3" name="Subtitle 2"/>
          <p:cNvSpPr>
            <a:spLocks noGrp="1"/>
          </p:cNvSpPr>
          <p:nvPr>
            <p:ph type="subTitle" idx="1"/>
          </p:nvPr>
        </p:nvSpPr>
        <p:spPr/>
        <p:txBody>
          <a:bodyPr/>
          <a:lstStyle/>
          <a:p>
            <a:r>
              <a:rPr lang="en-US" dirty="0" smtClean="0"/>
              <a:t>B. Galea and E. Kia and N. </a:t>
            </a:r>
            <a:r>
              <a:rPr lang="en-US" dirty="0" err="1" smtClean="0"/>
              <a:t>Aird</a:t>
            </a:r>
            <a:r>
              <a:rPr lang="en-US" dirty="0" smtClean="0"/>
              <a:t> and P.G. </a:t>
            </a:r>
            <a:r>
              <a:rPr lang="en-US" dirty="0" err="1" smtClean="0"/>
              <a:t>Kry</a:t>
            </a:r>
            <a:endParaRPr lang="en-US" dirty="0" smtClean="0"/>
          </a:p>
          <a:p>
            <a:r>
              <a:rPr lang="en-US" dirty="0" smtClean="0"/>
              <a:t>School of Computer Science, </a:t>
            </a:r>
          </a:p>
          <a:p>
            <a:r>
              <a:rPr lang="en-US" dirty="0" smtClean="0"/>
              <a:t>McGill University, Canada</a:t>
            </a:r>
            <a:endParaRPr lang="en-US" dirty="0"/>
          </a:p>
        </p:txBody>
      </p:sp>
      <p:pic>
        <p:nvPicPr>
          <p:cNvPr id="4" name="Picture 3" descr="top bar.png"/>
          <p:cNvPicPr>
            <a:picLocks noChangeAspect="1"/>
          </p:cNvPicPr>
          <p:nvPr/>
        </p:nvPicPr>
        <p:blipFill rotWithShape="1">
          <a:blip r:embed="rId2">
            <a:extLst>
              <a:ext uri="{28A0092B-C50C-407E-A947-70E740481C1C}">
                <a14:useLocalDpi xmlns:a14="http://schemas.microsoft.com/office/drawing/2010/main" val="0"/>
              </a:ext>
            </a:extLst>
          </a:blip>
          <a:srcRect r="833"/>
          <a:stretch/>
        </p:blipFill>
        <p:spPr>
          <a:xfrm>
            <a:off x="-1" y="-1"/>
            <a:ext cx="9144001" cy="2090057"/>
          </a:xfrm>
          <a:prstGeom prst="rect">
            <a:avLst/>
          </a:prstGeom>
        </p:spPr>
      </p:pic>
    </p:spTree>
    <p:extLst>
      <p:ext uri="{BB962C8B-B14F-4D97-AF65-F5344CB8AC3E}">
        <p14:creationId xmlns:p14="http://schemas.microsoft.com/office/powerpoint/2010/main" val="14846639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96302" y="3254375"/>
            <a:ext cx="4514009" cy="3603625"/>
          </a:xfrm>
          <a:prstGeom prst="rect">
            <a:avLst/>
          </a:prstGeom>
        </p:spPr>
      </p:pic>
      <p:pic>
        <p:nvPicPr>
          <p:cNvPr id="5" name="Picture 4"/>
          <p:cNvPicPr>
            <a:picLocks noChangeAspect="1"/>
          </p:cNvPicPr>
          <p:nvPr/>
        </p:nvPicPr>
        <p:blipFill>
          <a:blip r:embed="rId3"/>
          <a:stretch>
            <a:fillRect/>
          </a:stretch>
        </p:blipFill>
        <p:spPr>
          <a:xfrm>
            <a:off x="615951" y="3874879"/>
            <a:ext cx="3384550" cy="2354470"/>
          </a:xfrm>
          <a:prstGeom prst="rect">
            <a:avLst/>
          </a:prstGeom>
        </p:spPr>
      </p:pic>
      <p:sp>
        <p:nvSpPr>
          <p:cNvPr id="2" name="Title 1"/>
          <p:cNvSpPr>
            <a:spLocks noGrp="1"/>
          </p:cNvSpPr>
          <p:nvPr>
            <p:ph type="title"/>
          </p:nvPr>
        </p:nvSpPr>
        <p:spPr/>
        <p:txBody>
          <a:bodyPr>
            <a:normAutofit/>
          </a:bodyPr>
          <a:lstStyle/>
          <a:p>
            <a:r>
              <a:rPr lang="en-US" sz="4000" dirty="0" err="1" smtClean="0"/>
              <a:t>Kalman</a:t>
            </a:r>
            <a:r>
              <a:rPr lang="en-US" sz="4000" dirty="0" smtClean="0"/>
              <a:t> Filtering and State prediction</a:t>
            </a:r>
            <a:endParaRPr lang="en-US" sz="4000" dirty="0"/>
          </a:p>
        </p:txBody>
      </p:sp>
      <p:sp>
        <p:nvSpPr>
          <p:cNvPr id="3" name="Content Placeholder 2"/>
          <p:cNvSpPr>
            <a:spLocks noGrp="1"/>
          </p:cNvSpPr>
          <p:nvPr>
            <p:ph idx="1"/>
          </p:nvPr>
        </p:nvSpPr>
        <p:spPr>
          <a:xfrm>
            <a:off x="353483" y="1825626"/>
            <a:ext cx="8600017" cy="4889499"/>
          </a:xfrm>
        </p:spPr>
        <p:txBody>
          <a:bodyPr>
            <a:normAutofit/>
          </a:bodyPr>
          <a:lstStyle/>
          <a:p>
            <a:r>
              <a:rPr lang="en-US" dirty="0" smtClean="0"/>
              <a:t>Smooth's position measurements from motion capture</a:t>
            </a:r>
          </a:p>
          <a:p>
            <a:r>
              <a:rPr lang="en-US" dirty="0" smtClean="0"/>
              <a:t>Provides velocity  </a:t>
            </a:r>
          </a:p>
          <a:p>
            <a:r>
              <a:rPr lang="en-US" dirty="0" smtClean="0"/>
              <a:t>Predicts future state to counter system latency</a:t>
            </a:r>
            <a:endParaRPr lang="en-US" dirty="0"/>
          </a:p>
        </p:txBody>
      </p:sp>
    </p:spTree>
    <p:extLst>
      <p:ext uri="{BB962C8B-B14F-4D97-AF65-F5344CB8AC3E}">
        <p14:creationId xmlns:p14="http://schemas.microsoft.com/office/powerpoint/2010/main" val="13011443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Position Control</a:t>
            </a:r>
            <a:endParaRPr lang="en-US" dirty="0"/>
          </a:p>
        </p:txBody>
      </p:sp>
      <p:sp>
        <p:nvSpPr>
          <p:cNvPr id="3" name="Content Placeholder 2"/>
          <p:cNvSpPr>
            <a:spLocks noGrp="1"/>
          </p:cNvSpPr>
          <p:nvPr>
            <p:ph idx="1"/>
          </p:nvPr>
        </p:nvSpPr>
        <p:spPr/>
        <p:txBody>
          <a:bodyPr/>
          <a:lstStyle/>
          <a:p>
            <a:r>
              <a:rPr lang="en-US" dirty="0" smtClean="0"/>
              <a:t>PID controller to reach and maintain a desired position </a:t>
            </a:r>
          </a:p>
          <a:p>
            <a:r>
              <a:rPr lang="en-US" dirty="0" smtClean="0"/>
              <a:t>Computes desired net force acting on quadrotor</a:t>
            </a:r>
          </a:p>
          <a:p>
            <a:endParaRPr lang="en-US" dirty="0"/>
          </a:p>
          <a:p>
            <a:pPr marL="0" indent="0">
              <a:buNone/>
            </a:pPr>
            <a:endParaRPr lang="en-US" dirty="0" smtClean="0"/>
          </a:p>
          <a:p>
            <a:r>
              <a:rPr lang="en-US" dirty="0" smtClean="0"/>
              <a:t>Send desired roll and pitch commands so the quadrotor is aligned with the force vector</a:t>
            </a:r>
          </a:p>
          <a:p>
            <a:endParaRPr lang="en-US" dirty="0"/>
          </a:p>
        </p:txBody>
      </p:sp>
      <p:pic>
        <p:nvPicPr>
          <p:cNvPr id="4" name="Picture 3"/>
          <p:cNvPicPr>
            <a:picLocks noChangeAspect="1"/>
          </p:cNvPicPr>
          <p:nvPr/>
        </p:nvPicPr>
        <p:blipFill>
          <a:blip r:embed="rId2"/>
          <a:stretch>
            <a:fillRect/>
          </a:stretch>
        </p:blipFill>
        <p:spPr>
          <a:xfrm>
            <a:off x="1254861" y="3406873"/>
            <a:ext cx="6317453" cy="725653"/>
          </a:xfrm>
          <a:prstGeom prst="rect">
            <a:avLst/>
          </a:prstGeom>
        </p:spPr>
      </p:pic>
    </p:spTree>
    <p:extLst>
      <p:ext uri="{BB962C8B-B14F-4D97-AF65-F5344CB8AC3E}">
        <p14:creationId xmlns:p14="http://schemas.microsoft.com/office/powerpoint/2010/main" val="5407146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Hover Results</a:t>
            </a:r>
            <a:endParaRPr lang="en-US" dirty="0"/>
          </a:p>
        </p:txBody>
      </p:sp>
      <p:sp>
        <p:nvSpPr>
          <p:cNvPr id="3" name="Content Placeholder 2"/>
          <p:cNvSpPr>
            <a:spLocks noGrp="1"/>
          </p:cNvSpPr>
          <p:nvPr>
            <p:ph idx="1"/>
          </p:nvPr>
        </p:nvSpPr>
        <p:spPr>
          <a:xfrm>
            <a:off x="628650" y="1825626"/>
            <a:ext cx="7886700" cy="1984374"/>
          </a:xfrm>
        </p:spPr>
        <p:txBody>
          <a:bodyPr>
            <a:normAutofit/>
          </a:bodyPr>
          <a:lstStyle/>
          <a:p>
            <a:r>
              <a:rPr lang="en-US" dirty="0" smtClean="0"/>
              <a:t>position error of quadrotor from target location over time</a:t>
            </a:r>
          </a:p>
          <a:p>
            <a:r>
              <a:rPr lang="en-US" dirty="0" smtClean="0"/>
              <a:t>Solid and dotted red lines show the mean and standard deviation of the error respectively</a:t>
            </a:r>
            <a:endParaRPr lang="en-US" dirty="0"/>
          </a:p>
        </p:txBody>
      </p:sp>
      <p:pic>
        <p:nvPicPr>
          <p:cNvPr id="4" name="Picture 3"/>
          <p:cNvPicPr>
            <a:picLocks noChangeAspect="1"/>
          </p:cNvPicPr>
          <p:nvPr/>
        </p:nvPicPr>
        <p:blipFill>
          <a:blip r:embed="rId2"/>
          <a:stretch>
            <a:fillRect/>
          </a:stretch>
        </p:blipFill>
        <p:spPr>
          <a:xfrm>
            <a:off x="190500" y="3682999"/>
            <a:ext cx="8696487" cy="2815167"/>
          </a:xfrm>
          <a:prstGeom prst="rect">
            <a:avLst/>
          </a:prstGeom>
        </p:spPr>
      </p:pic>
    </p:spTree>
    <p:extLst>
      <p:ext uri="{BB962C8B-B14F-4D97-AF65-F5344CB8AC3E}">
        <p14:creationId xmlns:p14="http://schemas.microsoft.com/office/powerpoint/2010/main" val="42375201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Stippling</a:t>
            </a:r>
            <a:endParaRPr lang="en-US" dirty="0"/>
          </a:p>
        </p:txBody>
      </p:sp>
      <p:sp>
        <p:nvSpPr>
          <p:cNvPr id="3" name="Content Placeholder 2"/>
          <p:cNvSpPr>
            <a:spLocks noGrp="1"/>
          </p:cNvSpPr>
          <p:nvPr>
            <p:ph idx="1"/>
          </p:nvPr>
        </p:nvSpPr>
        <p:spPr/>
        <p:txBody>
          <a:bodyPr/>
          <a:lstStyle/>
          <a:p>
            <a:r>
              <a:rPr lang="en-US" smtClean="0"/>
              <a:t>Consists of 3 stages</a:t>
            </a:r>
          </a:p>
          <a:p>
            <a:pPr lvl="1"/>
            <a:r>
              <a:rPr lang="en-US" smtClean="0"/>
              <a:t>Preparation</a:t>
            </a:r>
          </a:p>
          <a:p>
            <a:pPr lvl="1"/>
            <a:r>
              <a:rPr lang="en-US" smtClean="0"/>
              <a:t>Stipple action</a:t>
            </a:r>
          </a:p>
          <a:p>
            <a:pPr lvl="1"/>
            <a:r>
              <a:rPr lang="en-US" smtClean="0"/>
              <a:t>Recovery</a:t>
            </a:r>
            <a:endParaRPr lang="en-US" dirty="0"/>
          </a:p>
        </p:txBody>
      </p:sp>
      <p:sp>
        <p:nvSpPr>
          <p:cNvPr id="5" name="TextBox 4"/>
          <p:cNvSpPr txBox="1"/>
          <p:nvPr/>
        </p:nvSpPr>
        <p:spPr>
          <a:xfrm>
            <a:off x="6889888" y="6311899"/>
            <a:ext cx="1355284" cy="369332"/>
          </a:xfrm>
          <a:prstGeom prst="rect">
            <a:avLst/>
          </a:prstGeom>
          <a:noFill/>
        </p:spPr>
        <p:txBody>
          <a:bodyPr wrap="none" rtlCol="0">
            <a:spAutoFit/>
          </a:bodyPr>
          <a:lstStyle/>
          <a:p>
            <a:r>
              <a:rPr lang="en-US" dirty="0" smtClean="0"/>
              <a:t>1/16x Speed</a:t>
            </a:r>
            <a:endParaRPr lang="en-US" dirty="0"/>
          </a:p>
        </p:txBody>
      </p:sp>
      <p:pic>
        <p:nvPicPr>
          <p:cNvPr id="7" name="stipplingIntro">
            <a:hlinkClick r:id="" action="ppaction://media"/>
          </p:cNvPr>
          <p:cNvPicPr>
            <a:picLocks noChangeAspect="1"/>
          </p:cNvPicPr>
          <p:nvPr>
            <a:videoFile r:link="rId1"/>
            <p:extLst>
              <p:ext uri="{DAA4B4D4-6D71-4841-9C94-3DE7FCFB9230}">
                <p14:media xmlns:p14="http://schemas.microsoft.com/office/powerpoint/2010/main" r:embed="rId2">
                  <p14:trim st="2239" end="1940"/>
                </p14:media>
              </p:ext>
            </p:extLst>
          </p:nvPr>
        </p:nvPicPr>
        <p:blipFill rotWithShape="1">
          <a:blip r:embed="rId4"/>
          <a:srcRect t="17407" b="17407"/>
          <a:stretch/>
        </p:blipFill>
        <p:spPr>
          <a:xfrm>
            <a:off x="898827" y="3618160"/>
            <a:ext cx="7346345" cy="2693739"/>
          </a:xfrm>
          <a:prstGeom prst="rect">
            <a:avLst/>
          </a:prstGeom>
        </p:spPr>
      </p:pic>
    </p:spTree>
    <p:extLst>
      <p:ext uri="{BB962C8B-B14F-4D97-AF65-F5344CB8AC3E}">
        <p14:creationId xmlns:p14="http://schemas.microsoft.com/office/powerpoint/2010/main" val="331742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ep1.png"/>
          <p:cNvPicPr>
            <a:picLocks noChangeAspect="1"/>
          </p:cNvPicPr>
          <p:nvPr/>
        </p:nvPicPr>
        <p:blipFill rotWithShape="1">
          <a:blip r:embed="rId2">
            <a:extLst>
              <a:ext uri="{28A0092B-C50C-407E-A947-70E740481C1C}">
                <a14:useLocalDpi xmlns:a14="http://schemas.microsoft.com/office/drawing/2010/main" val="0"/>
              </a:ext>
            </a:extLst>
          </a:blip>
          <a:srcRect l="37575" r="8875"/>
          <a:stretch/>
        </p:blipFill>
        <p:spPr>
          <a:xfrm>
            <a:off x="5063490" y="1143794"/>
            <a:ext cx="4080510" cy="5715000"/>
          </a:xfrm>
          <a:prstGeom prst="rect">
            <a:avLst/>
          </a:prstGeom>
        </p:spPr>
      </p:pic>
      <p:sp>
        <p:nvSpPr>
          <p:cNvPr id="2" name="Title 1"/>
          <p:cNvSpPr>
            <a:spLocks noGrp="1"/>
          </p:cNvSpPr>
          <p:nvPr>
            <p:ph type="title"/>
          </p:nvPr>
        </p:nvSpPr>
        <p:spPr/>
        <p:txBody>
          <a:bodyPr/>
          <a:lstStyle/>
          <a:p>
            <a:r>
              <a:rPr lang="en-US" dirty="0" smtClean="0"/>
              <a:t>Stippling - Preparation</a:t>
            </a:r>
            <a:endParaRPr lang="en-US" dirty="0"/>
          </a:p>
        </p:txBody>
      </p:sp>
      <p:sp>
        <p:nvSpPr>
          <p:cNvPr id="3" name="Content Placeholder 2"/>
          <p:cNvSpPr>
            <a:spLocks noGrp="1"/>
          </p:cNvSpPr>
          <p:nvPr>
            <p:ph idx="1"/>
          </p:nvPr>
        </p:nvSpPr>
        <p:spPr>
          <a:xfrm>
            <a:off x="628650" y="1825625"/>
            <a:ext cx="4286250" cy="4351338"/>
          </a:xfrm>
        </p:spPr>
        <p:txBody>
          <a:bodyPr/>
          <a:lstStyle/>
          <a:p>
            <a:r>
              <a:rPr lang="en-US" dirty="0" smtClean="0"/>
              <a:t>Uses hover controller to approach point normal to target canvas location </a:t>
            </a:r>
          </a:p>
          <a:p>
            <a:r>
              <a:rPr lang="en-US" dirty="0" smtClean="0"/>
              <a:t>Only proceeds to stippling when hover error is below the desired accuracy threshold </a:t>
            </a:r>
          </a:p>
        </p:txBody>
      </p:sp>
    </p:spTree>
    <p:extLst>
      <p:ext uri="{BB962C8B-B14F-4D97-AF65-F5344CB8AC3E}">
        <p14:creationId xmlns:p14="http://schemas.microsoft.com/office/powerpoint/2010/main" val="284150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ep3.png"/>
          <p:cNvPicPr>
            <a:picLocks noChangeAspect="1"/>
          </p:cNvPicPr>
          <p:nvPr/>
        </p:nvPicPr>
        <p:blipFill rotWithShape="1">
          <a:blip r:embed="rId2">
            <a:extLst>
              <a:ext uri="{28A0092B-C50C-407E-A947-70E740481C1C}">
                <a14:useLocalDpi xmlns:a14="http://schemas.microsoft.com/office/drawing/2010/main" val="0"/>
              </a:ext>
            </a:extLst>
          </a:blip>
          <a:srcRect l="47802" r="10164"/>
          <a:stretch/>
        </p:blipFill>
        <p:spPr>
          <a:xfrm>
            <a:off x="5844295" y="1143000"/>
            <a:ext cx="3202991" cy="5715000"/>
          </a:xfrm>
          <a:prstGeom prst="rect">
            <a:avLst/>
          </a:prstGeom>
        </p:spPr>
      </p:pic>
      <p:sp>
        <p:nvSpPr>
          <p:cNvPr id="2" name="Title 1"/>
          <p:cNvSpPr>
            <a:spLocks noGrp="1"/>
          </p:cNvSpPr>
          <p:nvPr>
            <p:ph type="title"/>
          </p:nvPr>
        </p:nvSpPr>
        <p:spPr>
          <a:xfrm>
            <a:off x="628650" y="365126"/>
            <a:ext cx="7886700" cy="1325563"/>
          </a:xfrm>
        </p:spPr>
        <p:txBody>
          <a:bodyPr/>
          <a:lstStyle/>
          <a:p>
            <a:r>
              <a:rPr lang="en-US" dirty="0" smtClean="0"/>
              <a:t>Stippling - Preparation</a:t>
            </a:r>
            <a:endParaRPr lang="en-US" dirty="0"/>
          </a:p>
        </p:txBody>
      </p:sp>
      <p:sp>
        <p:nvSpPr>
          <p:cNvPr id="3" name="Content Placeholder 2"/>
          <p:cNvSpPr>
            <a:spLocks noGrp="1"/>
          </p:cNvSpPr>
          <p:nvPr>
            <p:ph idx="1"/>
          </p:nvPr>
        </p:nvSpPr>
        <p:spPr>
          <a:xfrm>
            <a:off x="628650" y="1825625"/>
            <a:ext cx="4251081" cy="4351338"/>
          </a:xfrm>
        </p:spPr>
        <p:txBody>
          <a:bodyPr/>
          <a:lstStyle/>
          <a:p>
            <a:r>
              <a:rPr lang="en-US" dirty="0" smtClean="0"/>
              <a:t>Uses hover controller to approach point normal to target canvas location </a:t>
            </a:r>
          </a:p>
          <a:p>
            <a:r>
              <a:rPr lang="en-US" dirty="0" smtClean="0"/>
              <a:t>Only proceeds to stippling when hover error is below the desired accuracy threshold </a:t>
            </a:r>
          </a:p>
          <a:p>
            <a:r>
              <a:rPr lang="en-US" dirty="0"/>
              <a:t>T</a:t>
            </a:r>
            <a:r>
              <a:rPr lang="en-US" dirty="0" smtClean="0"/>
              <a:t>radeoff between time and accuracy</a:t>
            </a:r>
            <a:endParaRPr lang="en-US" dirty="0"/>
          </a:p>
        </p:txBody>
      </p:sp>
    </p:spTree>
    <p:extLst>
      <p:ext uri="{BB962C8B-B14F-4D97-AF65-F5344CB8AC3E}">
        <p14:creationId xmlns:p14="http://schemas.microsoft.com/office/powerpoint/2010/main" val="31710734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1.png"/>
          <p:cNvPicPr>
            <a:picLocks noChangeAspect="1"/>
          </p:cNvPicPr>
          <p:nvPr/>
        </p:nvPicPr>
        <p:blipFill rotWithShape="1">
          <a:blip r:embed="rId2">
            <a:extLst>
              <a:ext uri="{28A0092B-C50C-407E-A947-70E740481C1C}">
                <a14:useLocalDpi xmlns:a14="http://schemas.microsoft.com/office/drawing/2010/main" val="0"/>
              </a:ext>
            </a:extLst>
          </a:blip>
          <a:srcRect l="53936" r="-1"/>
          <a:stretch/>
        </p:blipFill>
        <p:spPr>
          <a:xfrm>
            <a:off x="5555858" y="1016000"/>
            <a:ext cx="3588142" cy="5842000"/>
          </a:xfrm>
          <a:prstGeom prst="rect">
            <a:avLst/>
          </a:prstGeom>
        </p:spPr>
      </p:pic>
      <p:sp>
        <p:nvSpPr>
          <p:cNvPr id="2" name="Title 1"/>
          <p:cNvSpPr>
            <a:spLocks noGrp="1"/>
          </p:cNvSpPr>
          <p:nvPr>
            <p:ph type="title"/>
          </p:nvPr>
        </p:nvSpPr>
        <p:spPr/>
        <p:txBody>
          <a:bodyPr/>
          <a:lstStyle/>
          <a:p>
            <a:r>
              <a:rPr lang="en-US" dirty="0" smtClean="0"/>
              <a:t>Stipple Action</a:t>
            </a:r>
            <a:endParaRPr lang="en-US" dirty="0"/>
          </a:p>
        </p:txBody>
      </p:sp>
      <p:sp>
        <p:nvSpPr>
          <p:cNvPr id="7" name="Content Placeholder 2"/>
          <p:cNvSpPr>
            <a:spLocks noGrp="1"/>
          </p:cNvSpPr>
          <p:nvPr>
            <p:ph idx="1"/>
          </p:nvPr>
        </p:nvSpPr>
        <p:spPr>
          <a:xfrm>
            <a:off x="628650" y="1825625"/>
            <a:ext cx="4623369" cy="4351338"/>
          </a:xfrm>
        </p:spPr>
        <p:txBody>
          <a:bodyPr>
            <a:normAutofit/>
          </a:bodyPr>
          <a:lstStyle/>
          <a:p>
            <a:r>
              <a:rPr lang="en-US" dirty="0"/>
              <a:t>Uses an additional PD controller in combination with normal position control</a:t>
            </a:r>
          </a:p>
          <a:p>
            <a:r>
              <a:rPr lang="en-US" dirty="0"/>
              <a:t>Acts on errors projected into plane of </a:t>
            </a:r>
            <a:r>
              <a:rPr lang="en-US" dirty="0" smtClean="0"/>
              <a:t>canvas</a:t>
            </a:r>
          </a:p>
        </p:txBody>
      </p:sp>
    </p:spTree>
    <p:extLst>
      <p:ext uri="{BB962C8B-B14F-4D97-AF65-F5344CB8AC3E}">
        <p14:creationId xmlns:p14="http://schemas.microsoft.com/office/powerpoint/2010/main" val="254619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a2.png"/>
          <p:cNvPicPr>
            <a:picLocks noChangeAspect="1"/>
          </p:cNvPicPr>
          <p:nvPr/>
        </p:nvPicPr>
        <p:blipFill rotWithShape="1">
          <a:blip r:embed="rId2">
            <a:extLst>
              <a:ext uri="{28A0092B-C50C-407E-A947-70E740481C1C}">
                <a14:useLocalDpi xmlns:a14="http://schemas.microsoft.com/office/drawing/2010/main" val="0"/>
              </a:ext>
            </a:extLst>
          </a:blip>
          <a:srcRect l="53261"/>
          <a:stretch/>
        </p:blipFill>
        <p:spPr>
          <a:xfrm>
            <a:off x="5503333" y="1016000"/>
            <a:ext cx="3640666" cy="5842000"/>
          </a:xfrm>
          <a:prstGeom prst="rect">
            <a:avLst/>
          </a:prstGeom>
        </p:spPr>
      </p:pic>
      <p:sp>
        <p:nvSpPr>
          <p:cNvPr id="2" name="Title 1"/>
          <p:cNvSpPr>
            <a:spLocks noGrp="1"/>
          </p:cNvSpPr>
          <p:nvPr>
            <p:ph type="title"/>
          </p:nvPr>
        </p:nvSpPr>
        <p:spPr/>
        <p:txBody>
          <a:bodyPr/>
          <a:lstStyle/>
          <a:p>
            <a:r>
              <a:rPr lang="en-US" dirty="0" smtClean="0"/>
              <a:t>Stipple Action</a:t>
            </a:r>
            <a:endParaRPr lang="en-US" dirty="0"/>
          </a:p>
        </p:txBody>
      </p:sp>
      <p:sp>
        <p:nvSpPr>
          <p:cNvPr id="3" name="Content Placeholder 2"/>
          <p:cNvSpPr>
            <a:spLocks noGrp="1"/>
          </p:cNvSpPr>
          <p:nvPr>
            <p:ph idx="1"/>
          </p:nvPr>
        </p:nvSpPr>
        <p:spPr>
          <a:xfrm>
            <a:off x="628650" y="1825625"/>
            <a:ext cx="4623369" cy="4351338"/>
          </a:xfrm>
        </p:spPr>
        <p:txBody>
          <a:bodyPr>
            <a:normAutofit/>
          </a:bodyPr>
          <a:lstStyle/>
          <a:p>
            <a:r>
              <a:rPr lang="en-US" dirty="0"/>
              <a:t>Uses an additional PD controller in combination with normal position control</a:t>
            </a:r>
          </a:p>
          <a:p>
            <a:r>
              <a:rPr lang="en-US" dirty="0"/>
              <a:t>Acts on errors projected into plane of </a:t>
            </a:r>
            <a:r>
              <a:rPr lang="en-US" dirty="0" smtClean="0"/>
              <a:t>canvas</a:t>
            </a:r>
          </a:p>
          <a:p>
            <a:r>
              <a:rPr lang="en-US" dirty="0" smtClean="0"/>
              <a:t>Detects stipple when distance to canvas below threshold</a:t>
            </a:r>
            <a:endParaRPr lang="en-US" dirty="0"/>
          </a:p>
        </p:txBody>
      </p:sp>
    </p:spTree>
    <p:extLst>
      <p:ext uri="{BB962C8B-B14F-4D97-AF65-F5344CB8AC3E}">
        <p14:creationId xmlns:p14="http://schemas.microsoft.com/office/powerpoint/2010/main" val="20551683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covery.png"/>
          <p:cNvPicPr>
            <a:picLocks noChangeAspect="1"/>
          </p:cNvPicPr>
          <p:nvPr/>
        </p:nvPicPr>
        <p:blipFill rotWithShape="1">
          <a:blip r:embed="rId2">
            <a:extLst>
              <a:ext uri="{28A0092B-C50C-407E-A947-70E740481C1C}">
                <a14:useLocalDpi xmlns:a14="http://schemas.microsoft.com/office/drawing/2010/main" val="0"/>
              </a:ext>
            </a:extLst>
          </a:blip>
          <a:srcRect l="54076"/>
          <a:stretch/>
        </p:blipFill>
        <p:spPr>
          <a:xfrm>
            <a:off x="5566833" y="1016000"/>
            <a:ext cx="3577166" cy="5842000"/>
          </a:xfrm>
          <a:prstGeom prst="rect">
            <a:avLst/>
          </a:prstGeom>
        </p:spPr>
      </p:pic>
      <p:sp>
        <p:nvSpPr>
          <p:cNvPr id="2" name="Title 1"/>
          <p:cNvSpPr>
            <a:spLocks noGrp="1"/>
          </p:cNvSpPr>
          <p:nvPr>
            <p:ph type="title"/>
          </p:nvPr>
        </p:nvSpPr>
        <p:spPr/>
        <p:txBody>
          <a:bodyPr/>
          <a:lstStyle/>
          <a:p>
            <a:r>
              <a:rPr lang="en-US" dirty="0" smtClean="0"/>
              <a:t>Stippling - Recovery</a:t>
            </a:r>
            <a:endParaRPr lang="en-US" dirty="0"/>
          </a:p>
        </p:txBody>
      </p:sp>
      <p:sp>
        <p:nvSpPr>
          <p:cNvPr id="3" name="Content Placeholder 2"/>
          <p:cNvSpPr>
            <a:spLocks noGrp="1"/>
          </p:cNvSpPr>
          <p:nvPr>
            <p:ph idx="1"/>
          </p:nvPr>
        </p:nvSpPr>
        <p:spPr>
          <a:xfrm>
            <a:off x="628650" y="1825625"/>
            <a:ext cx="4112683" cy="4376208"/>
          </a:xfrm>
        </p:spPr>
        <p:txBody>
          <a:bodyPr>
            <a:normAutofit/>
          </a:bodyPr>
          <a:lstStyle/>
          <a:p>
            <a:r>
              <a:rPr lang="en-US" dirty="0" smtClean="0"/>
              <a:t>Target location near next stipple location </a:t>
            </a:r>
          </a:p>
          <a:p>
            <a:r>
              <a:rPr lang="en-US" dirty="0" smtClean="0"/>
              <a:t>Lasts 50ms</a:t>
            </a:r>
          </a:p>
          <a:p>
            <a:r>
              <a:rPr lang="en-US" dirty="0" smtClean="0"/>
              <a:t>Sets target velocity away from canvas</a:t>
            </a:r>
          </a:p>
          <a:p>
            <a:endParaRPr lang="en-US" dirty="0"/>
          </a:p>
        </p:txBody>
      </p:sp>
    </p:spTree>
    <p:extLst>
      <p:ext uri="{BB962C8B-B14F-4D97-AF65-F5344CB8AC3E}">
        <p14:creationId xmlns:p14="http://schemas.microsoft.com/office/powerpoint/2010/main" val="35750069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Stipple video </a:t>
            </a:r>
            <a:r>
              <a:rPr lang="en-US" dirty="0"/>
              <a:t>T</a:t>
            </a:r>
            <a:r>
              <a:rPr lang="en-US" dirty="0" smtClean="0"/>
              <a:t>uring</a:t>
            </a:r>
            <a:endParaRPr lang="en-US" dirty="0"/>
          </a:p>
        </p:txBody>
      </p:sp>
      <p:pic>
        <p:nvPicPr>
          <p:cNvPr id="6" name="Turing">
            <a:hlinkClick r:id="" action="ppaction://media"/>
          </p:cNvPr>
          <p:cNvPicPr>
            <a:picLocks noGrp="1" noChangeAspect="1"/>
          </p:cNvPicPr>
          <p:nvPr>
            <p:ph idx="1"/>
            <a:videoFile r:link="rId1"/>
            <p:extLst>
              <p:ext uri="{DAA4B4D4-6D71-4841-9C94-3DE7FCFB9230}">
                <p14:media xmlns:p14="http://schemas.microsoft.com/office/powerpoint/2010/main" r:embed="rId2">
                  <p14:trim st="423" end="1619"/>
                </p14:media>
              </p:ext>
            </p:extLst>
          </p:nvPr>
        </p:nvPicPr>
        <p:blipFill>
          <a:blip r:embed="rId4"/>
          <a:stretch>
            <a:fillRect/>
          </a:stretch>
        </p:blipFill>
        <p:spPr>
          <a:xfrm>
            <a:off x="703263" y="1825625"/>
            <a:ext cx="7735887" cy="4351338"/>
          </a:xfrm>
        </p:spPr>
      </p:pic>
    </p:spTree>
    <p:extLst>
      <p:ext uri="{BB962C8B-B14F-4D97-AF65-F5344CB8AC3E}">
        <p14:creationId xmlns:p14="http://schemas.microsoft.com/office/powerpoint/2010/main" val="31745548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pic>
        <p:nvPicPr>
          <p:cNvPr id="7" name="Content Placeholder 6" descr="sistine.png"/>
          <p:cNvPicPr>
            <a:picLocks noGrp="1" noChangeAspect="1"/>
          </p:cNvPicPr>
          <p:nvPr>
            <p:ph idx="1"/>
          </p:nvPr>
        </p:nvPicPr>
        <p:blipFill rotWithShape="1">
          <a:blip r:embed="rId3">
            <a:extLst>
              <a:ext uri="{28A0092B-C50C-407E-A947-70E740481C1C}">
                <a14:useLocalDpi xmlns:a14="http://schemas.microsoft.com/office/drawing/2010/main" val="0"/>
              </a:ext>
            </a:extLst>
          </a:blip>
          <a:srcRect l="12106" t="9681" r="12106" b="9681"/>
          <a:stretch/>
        </p:blipFill>
        <p:spPr>
          <a:xfrm>
            <a:off x="266520" y="1825625"/>
            <a:ext cx="5977112" cy="4351338"/>
          </a:xfrm>
        </p:spPr>
      </p:pic>
      <p:pic>
        <p:nvPicPr>
          <p:cNvPr id="4" name="Picture 3" descr="doodl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2864" y="1820064"/>
            <a:ext cx="2324656" cy="4357819"/>
          </a:xfrm>
          <a:prstGeom prst="rect">
            <a:avLst/>
          </a:prstGeom>
        </p:spPr>
      </p:pic>
    </p:spTree>
    <p:extLst>
      <p:ext uri="{BB962C8B-B14F-4D97-AF65-F5344CB8AC3E}">
        <p14:creationId xmlns:p14="http://schemas.microsoft.com/office/powerpoint/2010/main" val="14176223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Radio Communication Improvements</a:t>
            </a:r>
            <a:endParaRPr lang="en-US" dirty="0"/>
          </a:p>
        </p:txBody>
      </p:sp>
      <p:sp>
        <p:nvSpPr>
          <p:cNvPr id="3" name="Content Placeholder 2"/>
          <p:cNvSpPr>
            <a:spLocks noGrp="1"/>
          </p:cNvSpPr>
          <p:nvPr>
            <p:ph idx="1"/>
          </p:nvPr>
        </p:nvSpPr>
        <p:spPr/>
        <p:txBody>
          <a:bodyPr>
            <a:normAutofit lnSpcReduction="10000"/>
          </a:bodyPr>
          <a:lstStyle/>
          <a:p>
            <a:r>
              <a:rPr lang="en-US" dirty="0" smtClean="0"/>
              <a:t>Existing communication not appropriate for real-time communication</a:t>
            </a:r>
          </a:p>
          <a:p>
            <a:pPr lvl="1"/>
            <a:r>
              <a:rPr lang="en-US" dirty="0" smtClean="0"/>
              <a:t>Using queue with first-in first-out policy</a:t>
            </a:r>
          </a:p>
          <a:p>
            <a:pPr lvl="1"/>
            <a:r>
              <a:rPr lang="en-US" dirty="0" smtClean="0"/>
              <a:t>Required ACKS with high retry count</a:t>
            </a:r>
          </a:p>
          <a:p>
            <a:pPr lvl="1"/>
            <a:r>
              <a:rPr lang="en-US" dirty="0" smtClean="0"/>
              <a:t>Disconnect from quadrotor after retry count limit exceeded</a:t>
            </a:r>
          </a:p>
          <a:p>
            <a:pPr lvl="1"/>
            <a:endParaRPr lang="en-US" dirty="0" smtClean="0"/>
          </a:p>
          <a:p>
            <a:r>
              <a:rPr lang="en-US" dirty="0" smtClean="0"/>
              <a:t>Improved protocol</a:t>
            </a:r>
          </a:p>
          <a:p>
            <a:pPr lvl="1"/>
            <a:r>
              <a:rPr lang="en-US" dirty="0" smtClean="0"/>
              <a:t>Send most recent command, drop older commands</a:t>
            </a:r>
          </a:p>
          <a:p>
            <a:pPr lvl="1"/>
            <a:r>
              <a:rPr lang="en-US" dirty="0" smtClean="0"/>
              <a:t>Lower retry count</a:t>
            </a:r>
          </a:p>
          <a:p>
            <a:pPr lvl="1"/>
            <a:r>
              <a:rPr lang="en-US" dirty="0" smtClean="0"/>
              <a:t>ACKs required only occasionally before disconnecting</a:t>
            </a:r>
          </a:p>
          <a:p>
            <a:pPr marL="457200" lvl="1" indent="0">
              <a:buNone/>
            </a:pPr>
            <a:endParaRPr lang="en-US" dirty="0" smtClean="0"/>
          </a:p>
        </p:txBody>
      </p:sp>
    </p:spTree>
    <p:extLst>
      <p:ext uri="{BB962C8B-B14F-4D97-AF65-F5344CB8AC3E}">
        <p14:creationId xmlns:p14="http://schemas.microsoft.com/office/powerpoint/2010/main" val="11104568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based speed controller</a:t>
            </a:r>
            <a:endParaRPr lang="en-US" dirty="0"/>
          </a:p>
        </p:txBody>
      </p:sp>
      <p:sp>
        <p:nvSpPr>
          <p:cNvPr id="3" name="Content Placeholder 2"/>
          <p:cNvSpPr>
            <a:spLocks noGrp="1"/>
          </p:cNvSpPr>
          <p:nvPr>
            <p:ph idx="1"/>
          </p:nvPr>
        </p:nvSpPr>
        <p:spPr>
          <a:xfrm>
            <a:off x="628650" y="1825625"/>
            <a:ext cx="7886700" cy="2842628"/>
          </a:xfrm>
        </p:spPr>
        <p:txBody>
          <a:bodyPr>
            <a:normAutofit lnSpcReduction="10000"/>
          </a:bodyPr>
          <a:lstStyle/>
          <a:p>
            <a:r>
              <a:rPr lang="en-US" dirty="0" smtClean="0"/>
              <a:t>Angular rotor speed generated by the motors is highly dependent on battery voltage </a:t>
            </a:r>
          </a:p>
          <a:p>
            <a:r>
              <a:rPr lang="en-US" dirty="0" smtClean="0"/>
              <a:t>Battery voltage decreases over time and fluctuates based on amount of current being drawn by the motors</a:t>
            </a:r>
          </a:p>
          <a:p>
            <a:r>
              <a:rPr lang="en-US" dirty="0" smtClean="0"/>
              <a:t>Proposed by Landry, runs onboard quadrotor and uses feedback on battery voltage</a:t>
            </a:r>
          </a:p>
          <a:p>
            <a:endParaRPr lang="en-US" dirty="0"/>
          </a:p>
          <a:p>
            <a:pPr marL="0" indent="0">
              <a:buNone/>
            </a:pPr>
            <a:endParaRPr lang="en-US" dirty="0"/>
          </a:p>
        </p:txBody>
      </p:sp>
      <p:pic>
        <p:nvPicPr>
          <p:cNvPr id="4" name="Picture 3"/>
          <p:cNvPicPr>
            <a:picLocks noChangeAspect="1"/>
          </p:cNvPicPr>
          <p:nvPr/>
        </p:nvPicPr>
        <p:blipFill rotWithShape="1">
          <a:blip r:embed="rId2"/>
          <a:srcRect r="668"/>
          <a:stretch/>
        </p:blipFill>
        <p:spPr>
          <a:xfrm>
            <a:off x="2671170" y="5090927"/>
            <a:ext cx="3803707" cy="969564"/>
          </a:xfrm>
          <a:prstGeom prst="rect">
            <a:avLst/>
          </a:prstGeom>
        </p:spPr>
      </p:pic>
    </p:spTree>
    <p:extLst>
      <p:ext uri="{BB962C8B-B14F-4D97-AF65-F5344CB8AC3E}">
        <p14:creationId xmlns:p14="http://schemas.microsoft.com/office/powerpoint/2010/main" val="33746139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Stipple Generation and planning</a:t>
            </a:r>
            <a:endParaRPr lang="en-US" dirty="0"/>
          </a:p>
        </p:txBody>
      </p:sp>
      <p:sp>
        <p:nvSpPr>
          <p:cNvPr id="3" name="Content Placeholder 2"/>
          <p:cNvSpPr>
            <a:spLocks noGrp="1"/>
          </p:cNvSpPr>
          <p:nvPr>
            <p:ph idx="1"/>
          </p:nvPr>
        </p:nvSpPr>
        <p:spPr/>
        <p:txBody>
          <a:bodyPr/>
          <a:lstStyle/>
          <a:p>
            <a:r>
              <a:rPr lang="en-US" dirty="0" smtClean="0"/>
              <a:t>High level planning for where to place stipples and in what order</a:t>
            </a:r>
          </a:p>
          <a:p>
            <a:r>
              <a:rPr lang="en-US" dirty="0" smtClean="0"/>
              <a:t>Dynamically adjusts future stipple placements based on reported errors of previous stipples</a:t>
            </a:r>
          </a:p>
          <a:p>
            <a:endParaRPr lang="en-US" dirty="0"/>
          </a:p>
        </p:txBody>
      </p:sp>
    </p:spTree>
    <p:extLst>
      <p:ext uri="{BB962C8B-B14F-4D97-AF65-F5344CB8AC3E}">
        <p14:creationId xmlns:p14="http://schemas.microsoft.com/office/powerpoint/2010/main" val="30077299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Stipple Generation</a:t>
            </a:r>
            <a:endParaRPr lang="en-US" dirty="0"/>
          </a:p>
        </p:txBody>
      </p:sp>
      <p:sp>
        <p:nvSpPr>
          <p:cNvPr id="3" name="Content Placeholder 2"/>
          <p:cNvSpPr>
            <a:spLocks noGrp="1"/>
          </p:cNvSpPr>
          <p:nvPr>
            <p:ph idx="1"/>
          </p:nvPr>
        </p:nvSpPr>
        <p:spPr>
          <a:xfrm>
            <a:off x="565150" y="1735639"/>
            <a:ext cx="7886700" cy="959376"/>
          </a:xfrm>
        </p:spPr>
        <p:txBody>
          <a:bodyPr>
            <a:normAutofit/>
          </a:bodyPr>
          <a:lstStyle/>
          <a:p>
            <a:r>
              <a:rPr lang="en-US" dirty="0" smtClean="0"/>
              <a:t>stipple generation from a source image relies on weighted </a:t>
            </a:r>
            <a:r>
              <a:rPr lang="en-US" dirty="0" err="1" smtClean="0"/>
              <a:t>centroidal</a:t>
            </a:r>
            <a:r>
              <a:rPr lang="en-US" dirty="0"/>
              <a:t> </a:t>
            </a:r>
            <a:r>
              <a:rPr lang="en-US" dirty="0" smtClean="0"/>
              <a:t>Voronoi diagrams (CVD)</a:t>
            </a:r>
          </a:p>
        </p:txBody>
      </p:sp>
      <p:sp>
        <p:nvSpPr>
          <p:cNvPr id="4" name="TextBox 3"/>
          <p:cNvSpPr txBox="1"/>
          <p:nvPr/>
        </p:nvSpPr>
        <p:spPr>
          <a:xfrm>
            <a:off x="2296864" y="3105499"/>
            <a:ext cx="4539970" cy="2462212"/>
          </a:xfrm>
          <a:prstGeom prst="rect">
            <a:avLst/>
          </a:prstGeom>
          <a:noFill/>
        </p:spPr>
        <p:txBody>
          <a:bodyPr wrap="square" rtlCol="0">
            <a:spAutoFit/>
          </a:bodyPr>
          <a:lstStyle/>
          <a:p>
            <a:r>
              <a:rPr lang="en-US" sz="2200" b="1" i="1" dirty="0" smtClean="0"/>
              <a:t>CVD Algorithm </a:t>
            </a:r>
          </a:p>
          <a:p>
            <a:r>
              <a:rPr lang="en-US" sz="2200" i="1" dirty="0" smtClean="0"/>
              <a:t>Start with initial random set of points</a:t>
            </a:r>
          </a:p>
          <a:p>
            <a:r>
              <a:rPr lang="en-US" sz="2200" i="1" dirty="0" smtClean="0"/>
              <a:t>Until stable configuration is reached:</a:t>
            </a:r>
          </a:p>
          <a:p>
            <a:r>
              <a:rPr lang="en-US" sz="2200" i="1" dirty="0" smtClean="0"/>
              <a:t>    compute </a:t>
            </a:r>
            <a:r>
              <a:rPr lang="en-US" sz="2200" i="1" dirty="0"/>
              <a:t>V</a:t>
            </a:r>
            <a:r>
              <a:rPr lang="en-US" sz="2200" i="1" dirty="0" smtClean="0"/>
              <a:t>oronoi diagram</a:t>
            </a:r>
          </a:p>
          <a:p>
            <a:r>
              <a:rPr lang="en-US" sz="2200" i="1" dirty="0"/>
              <a:t> </a:t>
            </a:r>
            <a:r>
              <a:rPr lang="en-US" sz="2200" i="1" dirty="0" smtClean="0"/>
              <a:t>   compute region centroids</a:t>
            </a:r>
          </a:p>
          <a:p>
            <a:r>
              <a:rPr lang="en-US" sz="2200" i="1" dirty="0" smtClean="0"/>
              <a:t>  </a:t>
            </a:r>
            <a:r>
              <a:rPr lang="en-US" sz="2200" i="1" dirty="0"/>
              <a:t>  </a:t>
            </a:r>
            <a:r>
              <a:rPr lang="en-US" sz="2200" i="1" dirty="0" smtClean="0"/>
              <a:t>shift points to centroids </a:t>
            </a:r>
          </a:p>
          <a:p>
            <a:r>
              <a:rPr lang="en-US" sz="2200" i="1" dirty="0"/>
              <a:t>	</a:t>
            </a:r>
          </a:p>
        </p:txBody>
      </p:sp>
    </p:spTree>
    <p:extLst>
      <p:ext uri="{BB962C8B-B14F-4D97-AF65-F5344CB8AC3E}">
        <p14:creationId xmlns:p14="http://schemas.microsoft.com/office/powerpoint/2010/main" val="29229805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Stipple Generate</a:t>
            </a:r>
            <a:endParaRPr lang="en-US" dirty="0"/>
          </a:p>
        </p:txBody>
      </p:sp>
      <p:pic>
        <p:nvPicPr>
          <p:cNvPr id="4" name="Content Placeholder 3" descr="g1.png"/>
          <p:cNvPicPr>
            <a:picLocks noGrp="1" noChangeAspect="1"/>
          </p:cNvPicPr>
          <p:nvPr>
            <p:ph idx="1"/>
          </p:nvPr>
        </p:nvPicPr>
        <p:blipFill>
          <a:blip r:embed="rId2">
            <a:extLst>
              <a:ext uri="{28A0092B-C50C-407E-A947-70E740481C1C}">
                <a14:useLocalDpi xmlns:a14="http://schemas.microsoft.com/office/drawing/2010/main" val="0"/>
              </a:ext>
            </a:extLst>
          </a:blip>
          <a:srcRect t="13984" b="13984"/>
          <a:stretch>
            <a:fillRect/>
          </a:stretch>
        </p:blipFill>
        <p:spPr/>
      </p:pic>
    </p:spTree>
    <p:extLst>
      <p:ext uri="{BB962C8B-B14F-4D97-AF65-F5344CB8AC3E}">
        <p14:creationId xmlns:p14="http://schemas.microsoft.com/office/powerpoint/2010/main" val="36436109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Stipple Generation</a:t>
            </a:r>
            <a:endParaRPr lang="en-US" dirty="0"/>
          </a:p>
        </p:txBody>
      </p:sp>
      <p:pic>
        <p:nvPicPr>
          <p:cNvPr id="4" name="Content Placeholder 3" descr="g2.png"/>
          <p:cNvPicPr>
            <a:picLocks noGrp="1" noChangeAspect="1"/>
          </p:cNvPicPr>
          <p:nvPr>
            <p:ph idx="1"/>
          </p:nvPr>
        </p:nvPicPr>
        <p:blipFill>
          <a:blip r:embed="rId2">
            <a:extLst>
              <a:ext uri="{28A0092B-C50C-407E-A947-70E740481C1C}">
                <a14:useLocalDpi xmlns:a14="http://schemas.microsoft.com/office/drawing/2010/main" val="0"/>
              </a:ext>
            </a:extLst>
          </a:blip>
          <a:srcRect t="13984" b="13984"/>
          <a:stretch>
            <a:fillRect/>
          </a:stretch>
        </p:blipFill>
        <p:spPr/>
      </p:pic>
    </p:spTree>
    <p:extLst>
      <p:ext uri="{BB962C8B-B14F-4D97-AF65-F5344CB8AC3E}">
        <p14:creationId xmlns:p14="http://schemas.microsoft.com/office/powerpoint/2010/main" val="10213288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Stipple Generation</a:t>
            </a:r>
            <a:endParaRPr lang="en-US" dirty="0"/>
          </a:p>
        </p:txBody>
      </p:sp>
      <p:pic>
        <p:nvPicPr>
          <p:cNvPr id="4" name="Content Placeholder 3" descr="g3.png"/>
          <p:cNvPicPr>
            <a:picLocks noGrp="1" noChangeAspect="1"/>
          </p:cNvPicPr>
          <p:nvPr>
            <p:ph idx="1"/>
          </p:nvPr>
        </p:nvPicPr>
        <p:blipFill>
          <a:blip r:embed="rId2">
            <a:extLst>
              <a:ext uri="{28A0092B-C50C-407E-A947-70E740481C1C}">
                <a14:useLocalDpi xmlns:a14="http://schemas.microsoft.com/office/drawing/2010/main" val="0"/>
              </a:ext>
            </a:extLst>
          </a:blip>
          <a:srcRect t="13984" b="13984"/>
          <a:stretch>
            <a:fillRect/>
          </a:stretch>
        </p:blipFill>
        <p:spPr/>
      </p:pic>
    </p:spTree>
    <p:extLst>
      <p:ext uri="{BB962C8B-B14F-4D97-AF65-F5344CB8AC3E}">
        <p14:creationId xmlns:p14="http://schemas.microsoft.com/office/powerpoint/2010/main" val="39767160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Stipple Generation</a:t>
            </a:r>
            <a:endParaRPr lang="en-US" dirty="0"/>
          </a:p>
        </p:txBody>
      </p:sp>
      <p:pic>
        <p:nvPicPr>
          <p:cNvPr id="4" name="Content Placeholder 3" descr="g4.png"/>
          <p:cNvPicPr>
            <a:picLocks noGrp="1" noChangeAspect="1"/>
          </p:cNvPicPr>
          <p:nvPr>
            <p:ph idx="1"/>
          </p:nvPr>
        </p:nvPicPr>
        <p:blipFill>
          <a:blip r:embed="rId2">
            <a:extLst>
              <a:ext uri="{28A0092B-C50C-407E-A947-70E740481C1C}">
                <a14:useLocalDpi xmlns:a14="http://schemas.microsoft.com/office/drawing/2010/main" val="0"/>
              </a:ext>
            </a:extLst>
          </a:blip>
          <a:srcRect t="13984" b="13984"/>
          <a:stretch>
            <a:fillRect/>
          </a:stretch>
        </p:blipFill>
        <p:spPr/>
      </p:pic>
    </p:spTree>
    <p:extLst>
      <p:ext uri="{BB962C8B-B14F-4D97-AF65-F5344CB8AC3E}">
        <p14:creationId xmlns:p14="http://schemas.microsoft.com/office/powerpoint/2010/main" val="34577446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Stipple Generation</a:t>
            </a:r>
            <a:endParaRPr lang="en-US" dirty="0"/>
          </a:p>
        </p:txBody>
      </p:sp>
      <p:pic>
        <p:nvPicPr>
          <p:cNvPr id="4" name="Content Placeholder 3" descr="g5.png"/>
          <p:cNvPicPr>
            <a:picLocks noGrp="1" noChangeAspect="1"/>
          </p:cNvPicPr>
          <p:nvPr>
            <p:ph idx="1"/>
          </p:nvPr>
        </p:nvPicPr>
        <p:blipFill>
          <a:blip r:embed="rId2">
            <a:extLst>
              <a:ext uri="{28A0092B-C50C-407E-A947-70E740481C1C}">
                <a14:useLocalDpi xmlns:a14="http://schemas.microsoft.com/office/drawing/2010/main" val="0"/>
              </a:ext>
            </a:extLst>
          </a:blip>
          <a:srcRect t="13984" b="13984"/>
          <a:stretch>
            <a:fillRect/>
          </a:stretch>
        </p:blipFill>
        <p:spPr/>
      </p:pic>
    </p:spTree>
    <p:extLst>
      <p:ext uri="{BB962C8B-B14F-4D97-AF65-F5344CB8AC3E}">
        <p14:creationId xmlns:p14="http://schemas.microsoft.com/office/powerpoint/2010/main" val="38235747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Stipple Generation</a:t>
            </a:r>
            <a:endParaRPr lang="en-US" dirty="0"/>
          </a:p>
        </p:txBody>
      </p:sp>
      <p:pic>
        <p:nvPicPr>
          <p:cNvPr id="4" name="Content Placeholder 3" descr="g6.png"/>
          <p:cNvPicPr>
            <a:picLocks noGrp="1" noChangeAspect="1"/>
          </p:cNvPicPr>
          <p:nvPr>
            <p:ph idx="1"/>
          </p:nvPr>
        </p:nvPicPr>
        <p:blipFill>
          <a:blip r:embed="rId2">
            <a:extLst>
              <a:ext uri="{28A0092B-C50C-407E-A947-70E740481C1C}">
                <a14:useLocalDpi xmlns:a14="http://schemas.microsoft.com/office/drawing/2010/main" val="0"/>
              </a:ext>
            </a:extLst>
          </a:blip>
          <a:srcRect t="13984" b="13984"/>
          <a:stretch>
            <a:fillRect/>
          </a:stretch>
        </p:blipFill>
        <p:spPr/>
      </p:pic>
    </p:spTree>
    <p:extLst>
      <p:ext uri="{BB962C8B-B14F-4D97-AF65-F5344CB8AC3E}">
        <p14:creationId xmlns:p14="http://schemas.microsoft.com/office/powerpoint/2010/main" val="3368578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pic>
        <p:nvPicPr>
          <p:cNvPr id="9" name="Content Placeholder 8"/>
          <p:cNvPicPr>
            <a:picLocks noGrp="1" noChangeAspect="1"/>
          </p:cNvPicPr>
          <p:nvPr>
            <p:ph idx="1"/>
          </p:nvPr>
        </p:nvPicPr>
        <p:blipFill rotWithShape="1">
          <a:blip r:embed="rId3"/>
          <a:srcRect l="27612" t="-1066" b="-1551"/>
          <a:stretch/>
        </p:blipFill>
        <p:spPr>
          <a:xfrm>
            <a:off x="2053774" y="1646390"/>
            <a:ext cx="5016855" cy="4739908"/>
          </a:xfrm>
        </p:spPr>
      </p:pic>
    </p:spTree>
    <p:extLst>
      <p:ext uri="{BB962C8B-B14F-4D97-AF65-F5344CB8AC3E}">
        <p14:creationId xmlns:p14="http://schemas.microsoft.com/office/powerpoint/2010/main" val="19690311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Stipple Generation</a:t>
            </a:r>
            <a:endParaRPr lang="en-US" dirty="0"/>
          </a:p>
        </p:txBody>
      </p:sp>
      <p:pic>
        <p:nvPicPr>
          <p:cNvPr id="4" name="Content Placeholder 3" descr="g7.png"/>
          <p:cNvPicPr>
            <a:picLocks noGrp="1" noChangeAspect="1"/>
          </p:cNvPicPr>
          <p:nvPr>
            <p:ph idx="1"/>
          </p:nvPr>
        </p:nvPicPr>
        <p:blipFill>
          <a:blip r:embed="rId2">
            <a:extLst>
              <a:ext uri="{28A0092B-C50C-407E-A947-70E740481C1C}">
                <a14:useLocalDpi xmlns:a14="http://schemas.microsoft.com/office/drawing/2010/main" val="0"/>
              </a:ext>
            </a:extLst>
          </a:blip>
          <a:srcRect t="13984" b="13984"/>
          <a:stretch>
            <a:fillRect/>
          </a:stretch>
        </p:blipFill>
        <p:spPr/>
      </p:pic>
    </p:spTree>
    <p:extLst>
      <p:ext uri="{BB962C8B-B14F-4D97-AF65-F5344CB8AC3E}">
        <p14:creationId xmlns:p14="http://schemas.microsoft.com/office/powerpoint/2010/main" val="16680486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Stipple Generation</a:t>
            </a:r>
            <a:endParaRPr lang="en-US" dirty="0"/>
          </a:p>
        </p:txBody>
      </p:sp>
      <p:pic>
        <p:nvPicPr>
          <p:cNvPr id="5" name="stipplegen">
            <a:hlinkClick r:id="" action="ppaction://media"/>
          </p:cNvPr>
          <p:cNvPicPr>
            <a:picLocks noGrp="1" noChangeAspect="1"/>
          </p:cNvPicPr>
          <p:nvPr>
            <p:ph idx="1"/>
            <a:videoFile r:link="rId1"/>
            <p:extLst>
              <p:ext uri="{DAA4B4D4-6D71-4841-9C94-3DE7FCFB9230}">
                <p14:media xmlns:p14="http://schemas.microsoft.com/office/powerpoint/2010/main" r:embed="rId2">
                  <p14:trim end="75448"/>
                </p14:media>
              </p:ext>
            </p:extLst>
          </p:nvPr>
        </p:nvPicPr>
        <p:blipFill>
          <a:blip r:embed="rId4"/>
          <a:stretch>
            <a:fillRect/>
          </a:stretch>
        </p:blipFill>
        <p:spPr>
          <a:xfrm>
            <a:off x="1363663" y="1825625"/>
            <a:ext cx="6416675" cy="4351338"/>
          </a:xfrm>
        </p:spPr>
      </p:pic>
    </p:spTree>
    <p:extLst>
      <p:ext uri="{BB962C8B-B14F-4D97-AF65-F5344CB8AC3E}">
        <p14:creationId xmlns:p14="http://schemas.microsoft.com/office/powerpoint/2010/main" val="355241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Dynamic Update</a:t>
            </a:r>
            <a:endParaRPr lang="en-US" dirty="0"/>
          </a:p>
        </p:txBody>
      </p:sp>
      <p:sp>
        <p:nvSpPr>
          <p:cNvPr id="3" name="Content Placeholder 2"/>
          <p:cNvSpPr>
            <a:spLocks noGrp="1"/>
          </p:cNvSpPr>
          <p:nvPr>
            <p:ph idx="1"/>
          </p:nvPr>
        </p:nvSpPr>
        <p:spPr>
          <a:xfrm>
            <a:off x="628650" y="1825625"/>
            <a:ext cx="7886700" cy="1899708"/>
          </a:xfrm>
        </p:spPr>
        <p:txBody>
          <a:bodyPr/>
          <a:lstStyle/>
          <a:p>
            <a:r>
              <a:rPr lang="en-US" dirty="0" smtClean="0"/>
              <a:t>Attempts to mitigate errors in stipple placement by adjusting location of future stipples</a:t>
            </a:r>
          </a:p>
          <a:p>
            <a:r>
              <a:rPr lang="en-US" dirty="0" smtClean="0"/>
              <a:t>Re-runs CVD algorithm with location of previous stipples fixed to update future locations</a:t>
            </a:r>
          </a:p>
        </p:txBody>
      </p:sp>
    </p:spTree>
    <p:extLst>
      <p:ext uri="{BB962C8B-B14F-4D97-AF65-F5344CB8AC3E}">
        <p14:creationId xmlns:p14="http://schemas.microsoft.com/office/powerpoint/2010/main" val="7278835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Dynamic Update</a:t>
            </a:r>
            <a:endParaRPr lang="en-US" dirty="0"/>
          </a:p>
        </p:txBody>
      </p:sp>
      <p:pic>
        <p:nvPicPr>
          <p:cNvPr id="4" name="stipplegen">
            <a:hlinkClick r:id="" action="ppaction://media"/>
          </p:cNvPr>
          <p:cNvPicPr>
            <a:picLocks noGrp="1" noChangeAspect="1"/>
          </p:cNvPicPr>
          <p:nvPr>
            <p:ph idx="1"/>
            <a:videoFile r:link="rId1"/>
            <p:extLst>
              <p:ext uri="{DAA4B4D4-6D71-4841-9C94-3DE7FCFB9230}">
                <p14:media xmlns:p14="http://schemas.microsoft.com/office/powerpoint/2010/main" r:embed="rId2">
                  <p14:trim st="7586"/>
                </p14:media>
              </p:ext>
            </p:extLst>
          </p:nvPr>
        </p:nvPicPr>
        <p:blipFill>
          <a:blip r:embed="rId5"/>
          <a:stretch>
            <a:fillRect/>
          </a:stretch>
        </p:blipFill>
        <p:spPr>
          <a:xfrm>
            <a:off x="1363663" y="1825625"/>
            <a:ext cx="6416675" cy="4351338"/>
          </a:xfrm>
        </p:spPr>
      </p:pic>
    </p:spTree>
    <p:extLst>
      <p:ext uri="{BB962C8B-B14F-4D97-AF65-F5344CB8AC3E}">
        <p14:creationId xmlns:p14="http://schemas.microsoft.com/office/powerpoint/2010/main" val="23823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8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Ink Model</a:t>
            </a:r>
            <a:endParaRPr lang="en-US" dirty="0"/>
          </a:p>
        </p:txBody>
      </p:sp>
      <p:sp>
        <p:nvSpPr>
          <p:cNvPr id="3" name="Content Placeholder 2"/>
          <p:cNvSpPr>
            <a:spLocks noGrp="1"/>
          </p:cNvSpPr>
          <p:nvPr>
            <p:ph idx="1"/>
          </p:nvPr>
        </p:nvSpPr>
        <p:spPr>
          <a:xfrm>
            <a:off x="628650" y="1825625"/>
            <a:ext cx="2932235" cy="4799764"/>
          </a:xfrm>
        </p:spPr>
        <p:txBody>
          <a:bodyPr/>
          <a:lstStyle/>
          <a:p>
            <a:r>
              <a:rPr lang="en-US" dirty="0" smtClean="0"/>
              <a:t>Simplified model relies only on number of stipples drawn</a:t>
            </a:r>
          </a:p>
          <a:p>
            <a:r>
              <a:rPr lang="en-US" dirty="0" smtClean="0"/>
              <a:t>Used when planning the order that stipples should be drawn in</a:t>
            </a:r>
          </a:p>
          <a:p>
            <a:endParaRPr lang="en-US" dirty="0"/>
          </a:p>
        </p:txBody>
      </p:sp>
      <p:pic>
        <p:nvPicPr>
          <p:cNvPr id="4" name="Picture 3"/>
          <p:cNvPicPr>
            <a:picLocks noChangeAspect="1"/>
          </p:cNvPicPr>
          <p:nvPr/>
        </p:nvPicPr>
        <p:blipFill rotWithShape="1">
          <a:blip r:embed="rId3"/>
          <a:srcRect l="1610" r="4518"/>
          <a:stretch/>
        </p:blipFill>
        <p:spPr>
          <a:xfrm>
            <a:off x="3481754" y="1690689"/>
            <a:ext cx="5662246" cy="4617720"/>
          </a:xfrm>
          <a:prstGeom prst="rect">
            <a:avLst/>
          </a:prstGeom>
        </p:spPr>
      </p:pic>
    </p:spTree>
    <p:extLst>
      <p:ext uri="{BB962C8B-B14F-4D97-AF65-F5344CB8AC3E}">
        <p14:creationId xmlns:p14="http://schemas.microsoft.com/office/powerpoint/2010/main" val="9250999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Stipple Size</a:t>
            </a:r>
            <a:endParaRPr lang="en-US" dirty="0"/>
          </a:p>
        </p:txBody>
      </p:sp>
      <p:sp>
        <p:nvSpPr>
          <p:cNvPr id="3" name="Content Placeholder 2"/>
          <p:cNvSpPr>
            <a:spLocks noGrp="1"/>
          </p:cNvSpPr>
          <p:nvPr>
            <p:ph idx="1"/>
          </p:nvPr>
        </p:nvSpPr>
        <p:spPr>
          <a:xfrm>
            <a:off x="628650" y="1825625"/>
            <a:ext cx="7886700" cy="2323042"/>
          </a:xfrm>
        </p:spPr>
        <p:txBody>
          <a:bodyPr>
            <a:normAutofit/>
          </a:bodyPr>
          <a:lstStyle/>
          <a:p>
            <a:r>
              <a:rPr lang="en-US" dirty="0" smtClean="0"/>
              <a:t>Linearly maps the average brightness for each region to a stipple size</a:t>
            </a:r>
          </a:p>
          <a:p>
            <a:r>
              <a:rPr lang="en-US" dirty="0" smtClean="0"/>
              <a:t>Minimum and maximum radii are computed using the ink model</a:t>
            </a:r>
            <a:endParaRPr lang="en-US" dirty="0"/>
          </a:p>
        </p:txBody>
      </p:sp>
      <p:pic>
        <p:nvPicPr>
          <p:cNvPr id="4" name="Picture 3"/>
          <p:cNvPicPr>
            <a:picLocks noChangeAspect="1"/>
          </p:cNvPicPr>
          <p:nvPr/>
        </p:nvPicPr>
        <p:blipFill>
          <a:blip r:embed="rId2"/>
          <a:stretch>
            <a:fillRect/>
          </a:stretch>
        </p:blipFill>
        <p:spPr>
          <a:xfrm>
            <a:off x="2372248" y="4028027"/>
            <a:ext cx="4620101" cy="864680"/>
          </a:xfrm>
          <a:prstGeom prst="rect">
            <a:avLst/>
          </a:prstGeom>
        </p:spPr>
      </p:pic>
      <mc:AlternateContent xmlns:mc="http://schemas.openxmlformats.org/markup-compatibility/2006">
        <mc:Choice xmlns:a14="http://schemas.microsoft.com/office/drawing/2010/main" Requires="a14">
          <p:sp>
            <p:nvSpPr>
              <p:cNvPr id="5" name="TextBox 4"/>
              <p:cNvSpPr txBox="1"/>
              <p:nvPr/>
            </p:nvSpPr>
            <p:spPr>
              <a:xfrm>
                <a:off x="1058335" y="5212580"/>
                <a:ext cx="7408332" cy="830997"/>
              </a:xfrm>
              <a:prstGeom prst="rect">
                <a:avLst/>
              </a:prstGeom>
              <a:noFill/>
            </p:spPr>
            <p:txBody>
              <a:bodyPr wrap="square" rtlCol="0">
                <a:spAutoFit/>
              </a:bodyPr>
              <a:lstStyle/>
              <a:p>
                <a:r>
                  <a:rPr lang="en-US" sz="2400" dirty="0" smtClean="0"/>
                  <a:t>Where </a:t>
                </a:r>
                <a14:m>
                  <m:oMath xmlns:m="http://schemas.openxmlformats.org/officeDocument/2006/math">
                    <m:r>
                      <a:rPr lang="en-US" sz="2400" b="0" i="1" dirty="0" smtClean="0">
                        <a:latin typeface="Cambria Math" panose="02040503050406030204" pitchFamily="18" charset="0"/>
                      </a:rPr>
                      <m:t>𝑟</m:t>
                    </m:r>
                    <m:r>
                      <a:rPr lang="en-US" sz="2400" b="0" i="1" baseline="-25000" dirty="0" err="1" smtClean="0">
                        <a:latin typeface="Cambria Math" panose="02040503050406030204" pitchFamily="18" charset="0"/>
                      </a:rPr>
                      <m:t>𝑚𝑖𝑛</m:t>
                    </m:r>
                  </m:oMath>
                </a14:m>
                <a:r>
                  <a:rPr lang="en-US" sz="2400" b="1" dirty="0" smtClean="0"/>
                  <a:t> </a:t>
                </a:r>
                <a:r>
                  <a:rPr lang="en-US" sz="2400" dirty="0" smtClean="0"/>
                  <a:t>and </a:t>
                </a:r>
                <a14:m>
                  <m:oMath xmlns:m="http://schemas.openxmlformats.org/officeDocument/2006/math">
                    <m:r>
                      <a:rPr lang="en-US" sz="2400" b="0" i="1" dirty="0" smtClean="0">
                        <a:latin typeface="Cambria Math" panose="02040503050406030204" pitchFamily="18" charset="0"/>
                      </a:rPr>
                      <m:t>𝑟</m:t>
                    </m:r>
                    <m:r>
                      <a:rPr lang="en-US" sz="2400" b="0" i="1" baseline="-25000" dirty="0" err="1" smtClean="0">
                        <a:latin typeface="Cambria Math" panose="02040503050406030204" pitchFamily="18" charset="0"/>
                      </a:rPr>
                      <m:t>𝑚𝑎𝑥</m:t>
                    </m:r>
                  </m:oMath>
                </a14:m>
                <a:r>
                  <a:rPr lang="en-US" sz="2400" dirty="0" smtClean="0"/>
                  <a:t> are the minimum and maximum radii, and </a:t>
                </a:r>
                <a14:m>
                  <m:oMath xmlns:m="http://schemas.openxmlformats.org/officeDocument/2006/math">
                    <m:r>
                      <a:rPr lang="el-GR" sz="2400" i="1" dirty="0" smtClean="0">
                        <a:latin typeface="Cambria Math" panose="02040503050406030204" pitchFamily="18" charset="0"/>
                      </a:rPr>
                      <m:t>𝜌</m:t>
                    </m:r>
                    <m:r>
                      <a:rPr lang="en-US" sz="2400" i="1" baseline="-25000" dirty="0" err="1" smtClean="0">
                        <a:latin typeface="Cambria Math" panose="02040503050406030204" pitchFamily="18" charset="0"/>
                      </a:rPr>
                      <m:t>𝑖</m:t>
                    </m:r>
                  </m:oMath>
                </a14:m>
                <a:r>
                  <a:rPr lang="en-US" sz="2400" dirty="0" smtClean="0"/>
                  <a:t> is the average pixel brightness across region</a:t>
                </a:r>
                <a:r>
                  <a:rPr lang="en-US" sz="2400" i="1" dirty="0" smtClean="0"/>
                  <a:t> </a:t>
                </a:r>
                <a14:m>
                  <m:oMath xmlns:m="http://schemas.openxmlformats.org/officeDocument/2006/math">
                    <m:r>
                      <a:rPr lang="en-US" sz="2400" i="1" dirty="0" smtClean="0">
                        <a:latin typeface="Cambria Math" panose="02040503050406030204" pitchFamily="18" charset="0"/>
                      </a:rPr>
                      <m:t>𝑖</m:t>
                    </m:r>
                  </m:oMath>
                </a14:m>
                <a:endParaRPr lang="en-US" sz="2400" i="1" dirty="0"/>
              </a:p>
            </p:txBody>
          </p:sp>
        </mc:Choice>
        <mc:Fallback>
          <p:sp>
            <p:nvSpPr>
              <p:cNvPr id="5" name="TextBox 4"/>
              <p:cNvSpPr txBox="1">
                <a:spLocks noRot="1" noChangeAspect="1" noMove="1" noResize="1" noEditPoints="1" noAdjustHandles="1" noChangeArrowheads="1" noChangeShapeType="1" noTextEdit="1"/>
              </p:cNvSpPr>
              <p:nvPr/>
            </p:nvSpPr>
            <p:spPr>
              <a:xfrm>
                <a:off x="1058335" y="5212580"/>
                <a:ext cx="7408332" cy="830997"/>
              </a:xfrm>
              <a:prstGeom prst="rect">
                <a:avLst/>
              </a:prstGeom>
              <a:blipFill rotWithShape="0">
                <a:blip r:embed="rId3"/>
                <a:stretch>
                  <a:fillRect l="-1317" t="-5882" b="-16176"/>
                </a:stretch>
              </a:blipFill>
            </p:spPr>
            <p:txBody>
              <a:bodyPr/>
              <a:lstStyle/>
              <a:p>
                <a:r>
                  <a:rPr lang="en-US">
                    <a:noFill/>
                  </a:rPr>
                  <a:t> </a:t>
                </a:r>
              </a:p>
            </p:txBody>
          </p:sp>
        </mc:Fallback>
      </mc:AlternateContent>
    </p:spTree>
    <p:extLst>
      <p:ext uri="{BB962C8B-B14F-4D97-AF65-F5344CB8AC3E}">
        <p14:creationId xmlns:p14="http://schemas.microsoft.com/office/powerpoint/2010/main" val="6022477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 Planning</a:t>
            </a:r>
            <a:endParaRPr lang="en-US" dirty="0"/>
          </a:p>
        </p:txBody>
      </p:sp>
      <p:sp>
        <p:nvSpPr>
          <p:cNvPr id="3" name="Content Placeholder 2"/>
          <p:cNvSpPr>
            <a:spLocks noGrp="1"/>
          </p:cNvSpPr>
          <p:nvPr>
            <p:ph idx="1"/>
          </p:nvPr>
        </p:nvSpPr>
        <p:spPr/>
        <p:txBody>
          <a:bodyPr/>
          <a:lstStyle/>
          <a:p>
            <a:r>
              <a:rPr lang="en-US" dirty="0" smtClean="0"/>
              <a:t>Three main factors influence the order in which we want to draw stipples</a:t>
            </a:r>
          </a:p>
          <a:p>
            <a:pPr marL="914400" lvl="1" indent="-457200">
              <a:buFont typeface="+mj-lt"/>
              <a:buAutoNum type="arabicPeriod"/>
            </a:pPr>
            <a:r>
              <a:rPr lang="en-US" dirty="0" smtClean="0"/>
              <a:t>Minimize total distance travelled</a:t>
            </a:r>
          </a:p>
          <a:p>
            <a:pPr marL="914400" lvl="1" indent="-457200">
              <a:buFont typeface="+mj-lt"/>
              <a:buAutoNum type="arabicPeriod"/>
            </a:pPr>
            <a:r>
              <a:rPr lang="en-US" dirty="0" smtClean="0"/>
              <a:t>Match stipple size to ink model as best as possible</a:t>
            </a:r>
          </a:p>
          <a:p>
            <a:pPr marL="914400" lvl="1" indent="-457200">
              <a:buFont typeface="+mj-lt"/>
              <a:buAutoNum type="arabicPeriod"/>
            </a:pPr>
            <a:r>
              <a:rPr lang="en-US" dirty="0" smtClean="0"/>
              <a:t>Completed regions should be grown progressively to benefit from dynamic update</a:t>
            </a:r>
          </a:p>
        </p:txBody>
      </p:sp>
    </p:spTree>
    <p:extLst>
      <p:ext uri="{BB962C8B-B14F-4D97-AF65-F5344CB8AC3E}">
        <p14:creationId xmlns:p14="http://schemas.microsoft.com/office/powerpoint/2010/main" val="87387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 Planning</a:t>
            </a:r>
            <a:endParaRPr lang="en-US" dirty="0"/>
          </a:p>
        </p:txBody>
      </p:sp>
      <p:sp>
        <p:nvSpPr>
          <p:cNvPr id="3" name="Content Placeholder 2"/>
          <p:cNvSpPr>
            <a:spLocks noGrp="1"/>
          </p:cNvSpPr>
          <p:nvPr>
            <p:ph idx="1"/>
          </p:nvPr>
        </p:nvSpPr>
        <p:spPr>
          <a:xfrm>
            <a:off x="628650" y="1825625"/>
            <a:ext cx="4049183" cy="4351338"/>
          </a:xfrm>
        </p:spPr>
        <p:txBody>
          <a:bodyPr/>
          <a:lstStyle/>
          <a:p>
            <a:r>
              <a:rPr lang="en-US" dirty="0"/>
              <a:t>Uses a greedy strategy for stippling </a:t>
            </a:r>
            <a:r>
              <a:rPr lang="en-US" dirty="0" smtClean="0"/>
              <a:t>ordering</a:t>
            </a:r>
          </a:p>
          <a:p>
            <a:endParaRPr lang="en-US" dirty="0" smtClean="0"/>
          </a:p>
        </p:txBody>
      </p:sp>
      <p:pic>
        <p:nvPicPr>
          <p:cNvPr id="4" name="teapot">
            <a:hlinkClick r:id="" action="ppaction://media"/>
          </p:cNvPr>
          <p:cNvPicPr>
            <a:picLocks noChangeAspect="1"/>
          </p:cNvPicPr>
          <p:nvPr>
            <a:videoFile r:link="rId1"/>
            <p:extLst>
              <p:ext uri="{DAA4B4D4-6D71-4841-9C94-3DE7FCFB9230}">
                <p14:media xmlns:p14="http://schemas.microsoft.com/office/powerpoint/2010/main" r:embed="rId2">
                  <p14:trim st="3501" end="6502"/>
                </p14:media>
              </p:ext>
            </p:extLst>
          </p:nvPr>
        </p:nvPicPr>
        <p:blipFill rotWithShape="1">
          <a:blip r:embed="rId4"/>
          <a:srcRect l="51323"/>
          <a:stretch/>
        </p:blipFill>
        <p:spPr>
          <a:xfrm>
            <a:off x="4472412" y="1690689"/>
            <a:ext cx="4146488" cy="4791555"/>
          </a:xfrm>
          <a:prstGeom prst="rect">
            <a:avLst/>
          </a:prstGeom>
        </p:spPr>
      </p:pic>
    </p:spTree>
    <p:extLst>
      <p:ext uri="{BB962C8B-B14F-4D97-AF65-F5344CB8AC3E}">
        <p14:creationId xmlns:p14="http://schemas.microsoft.com/office/powerpoint/2010/main" val="18537894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Dynamic Update – Synthetic Results</a:t>
            </a:r>
            <a:endParaRPr lang="en-US" sz="4000" dirty="0"/>
          </a:p>
        </p:txBody>
      </p:sp>
      <p:pic>
        <p:nvPicPr>
          <p:cNvPr id="4" name="Picture 3"/>
          <p:cNvPicPr>
            <a:picLocks noChangeAspect="1"/>
          </p:cNvPicPr>
          <p:nvPr/>
        </p:nvPicPr>
        <p:blipFill>
          <a:blip r:embed="rId2"/>
          <a:stretch>
            <a:fillRect/>
          </a:stretch>
        </p:blipFill>
        <p:spPr>
          <a:xfrm>
            <a:off x="1819275" y="1458946"/>
            <a:ext cx="5505450" cy="3867150"/>
          </a:xfrm>
          <a:prstGeom prst="rect">
            <a:avLst/>
          </a:prstGeom>
        </p:spPr>
      </p:pic>
      <p:sp>
        <p:nvSpPr>
          <p:cNvPr id="3" name="TextBox 2"/>
          <p:cNvSpPr txBox="1"/>
          <p:nvPr/>
        </p:nvSpPr>
        <p:spPr>
          <a:xfrm>
            <a:off x="368646" y="5406055"/>
            <a:ext cx="8406708" cy="923330"/>
          </a:xfrm>
          <a:prstGeom prst="rect">
            <a:avLst/>
          </a:prstGeom>
          <a:noFill/>
        </p:spPr>
        <p:txBody>
          <a:bodyPr wrap="square" rtlCol="0">
            <a:spAutoFit/>
          </a:bodyPr>
          <a:lstStyle/>
          <a:p>
            <a:r>
              <a:rPr lang="en-US" dirty="0" smtClean="0"/>
              <a:t>Histogram of the inter-stipple distance for the original output without errors (blue), the static stippling with error (red), and the dynamic error adjusted stippling (green), shown for stippling a teapot with 200 points and 1 % standard deviation Gaussian error.</a:t>
            </a:r>
            <a:endParaRPr lang="en-US" dirty="0"/>
          </a:p>
        </p:txBody>
      </p:sp>
    </p:spTree>
    <p:extLst>
      <p:ext uri="{BB962C8B-B14F-4D97-AF65-F5344CB8AC3E}">
        <p14:creationId xmlns:p14="http://schemas.microsoft.com/office/powerpoint/2010/main" val="42199619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023225" cy="1325563"/>
          </a:xfrm>
        </p:spPr>
        <p:txBody>
          <a:bodyPr>
            <a:normAutofit/>
          </a:bodyPr>
          <a:lstStyle/>
          <a:p>
            <a:r>
              <a:rPr lang="en-US" sz="4000" dirty="0" smtClean="0"/>
              <a:t>Dynamic Update – Synthetic Results</a:t>
            </a:r>
            <a:endParaRPr lang="en-US" sz="4000" dirty="0"/>
          </a:p>
        </p:txBody>
      </p:sp>
      <p:pic>
        <p:nvPicPr>
          <p:cNvPr id="4" name="Picture 3"/>
          <p:cNvPicPr>
            <a:picLocks noChangeAspect="1"/>
          </p:cNvPicPr>
          <p:nvPr/>
        </p:nvPicPr>
        <p:blipFill rotWithShape="1">
          <a:blip r:embed="rId2"/>
          <a:srcRect b="9935"/>
          <a:stretch/>
        </p:blipFill>
        <p:spPr>
          <a:xfrm>
            <a:off x="136525" y="1880444"/>
            <a:ext cx="4333875" cy="2011703"/>
          </a:xfrm>
          <a:prstGeom prst="rect">
            <a:avLst/>
          </a:prstGeom>
        </p:spPr>
      </p:pic>
      <p:pic>
        <p:nvPicPr>
          <p:cNvPr id="5" name="Picture 4"/>
          <p:cNvPicPr>
            <a:picLocks noChangeAspect="1"/>
          </p:cNvPicPr>
          <p:nvPr/>
        </p:nvPicPr>
        <p:blipFill>
          <a:blip r:embed="rId3"/>
          <a:stretch>
            <a:fillRect/>
          </a:stretch>
        </p:blipFill>
        <p:spPr>
          <a:xfrm>
            <a:off x="4606925" y="1855866"/>
            <a:ext cx="4400550" cy="2052638"/>
          </a:xfrm>
          <a:prstGeom prst="rect">
            <a:avLst/>
          </a:prstGeom>
        </p:spPr>
      </p:pic>
      <p:pic>
        <p:nvPicPr>
          <p:cNvPr id="6" name="Picture 5"/>
          <p:cNvPicPr>
            <a:picLocks noChangeAspect="1"/>
          </p:cNvPicPr>
          <p:nvPr/>
        </p:nvPicPr>
        <p:blipFill>
          <a:blip r:embed="rId4"/>
          <a:stretch>
            <a:fillRect/>
          </a:stretch>
        </p:blipFill>
        <p:spPr>
          <a:xfrm>
            <a:off x="275823" y="3976815"/>
            <a:ext cx="4157663" cy="242888"/>
          </a:xfrm>
          <a:prstGeom prst="rect">
            <a:avLst/>
          </a:prstGeom>
        </p:spPr>
      </p:pic>
      <p:pic>
        <p:nvPicPr>
          <p:cNvPr id="7" name="Picture 6"/>
          <p:cNvPicPr>
            <a:picLocks noChangeAspect="1"/>
          </p:cNvPicPr>
          <p:nvPr/>
        </p:nvPicPr>
        <p:blipFill>
          <a:blip r:embed="rId4"/>
          <a:stretch>
            <a:fillRect/>
          </a:stretch>
        </p:blipFill>
        <p:spPr>
          <a:xfrm>
            <a:off x="4849812" y="3976815"/>
            <a:ext cx="4157663" cy="242888"/>
          </a:xfrm>
          <a:prstGeom prst="rect">
            <a:avLst/>
          </a:prstGeom>
        </p:spPr>
      </p:pic>
      <p:sp>
        <p:nvSpPr>
          <p:cNvPr id="8" name="TextBox 7"/>
          <p:cNvSpPr txBox="1"/>
          <p:nvPr/>
        </p:nvSpPr>
        <p:spPr>
          <a:xfrm>
            <a:off x="532398" y="4413431"/>
            <a:ext cx="8358940" cy="1200329"/>
          </a:xfrm>
          <a:prstGeom prst="rect">
            <a:avLst/>
          </a:prstGeom>
          <a:noFill/>
        </p:spPr>
        <p:txBody>
          <a:bodyPr wrap="square" rtlCol="0">
            <a:spAutoFit/>
          </a:bodyPr>
          <a:lstStyle/>
          <a:p>
            <a:r>
              <a:rPr lang="en-US" dirty="0" smtClean="0"/>
              <a:t>Comparison of synthetic results showing stipples drawn with and without dynamic stipple placement correction for different amounts of error. Error standard deviation of stipple locations in different columns is shown as a per-millimeter of the canvas size. </a:t>
            </a:r>
          </a:p>
          <a:p>
            <a:endParaRPr lang="en-US" dirty="0"/>
          </a:p>
        </p:txBody>
      </p:sp>
    </p:spTree>
    <p:extLst>
      <p:ext uri="{BB962C8B-B14F-4D97-AF65-F5344CB8AC3E}">
        <p14:creationId xmlns:p14="http://schemas.microsoft.com/office/powerpoint/2010/main" val="11772632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Drawing with robotics</a:t>
            </a:r>
            <a:endParaRPr lang="en-US" dirty="0"/>
          </a:p>
        </p:txBody>
      </p:sp>
      <p:sp>
        <p:nvSpPr>
          <p:cNvPr id="5" name="TextBox 4"/>
          <p:cNvSpPr txBox="1"/>
          <p:nvPr/>
        </p:nvSpPr>
        <p:spPr>
          <a:xfrm>
            <a:off x="334004" y="3723801"/>
            <a:ext cx="3538380" cy="276999"/>
          </a:xfrm>
          <a:prstGeom prst="rect">
            <a:avLst/>
          </a:prstGeom>
          <a:noFill/>
        </p:spPr>
        <p:txBody>
          <a:bodyPr wrap="square" rtlCol="0">
            <a:spAutoFit/>
          </a:bodyPr>
          <a:lstStyle/>
          <a:p>
            <a:r>
              <a:rPr lang="en-US" sz="1200" dirty="0"/>
              <a:t>TRESSET </a:t>
            </a:r>
            <a:r>
              <a:rPr lang="en-US" sz="1200" dirty="0" smtClean="0"/>
              <a:t>P (2013) </a:t>
            </a:r>
            <a:r>
              <a:rPr lang="en-US" sz="1200" dirty="0"/>
              <a:t>Portrait drawing by Paul </a:t>
            </a:r>
            <a:r>
              <a:rPr lang="en-US" sz="1200" dirty="0" smtClean="0"/>
              <a:t>the robot</a:t>
            </a:r>
            <a:r>
              <a:rPr lang="en-US" sz="1200" dirty="0"/>
              <a:t>. </a:t>
            </a:r>
          </a:p>
        </p:txBody>
      </p:sp>
      <p:sp>
        <p:nvSpPr>
          <p:cNvPr id="8" name="TextBox 7"/>
          <p:cNvSpPr txBox="1"/>
          <p:nvPr/>
        </p:nvSpPr>
        <p:spPr>
          <a:xfrm>
            <a:off x="4427780" y="6222148"/>
            <a:ext cx="4351715" cy="461665"/>
          </a:xfrm>
          <a:prstGeom prst="rect">
            <a:avLst/>
          </a:prstGeom>
          <a:noFill/>
        </p:spPr>
        <p:txBody>
          <a:bodyPr wrap="square" rtlCol="0">
            <a:spAutoFit/>
          </a:bodyPr>
          <a:lstStyle/>
          <a:p>
            <a:r>
              <a:rPr lang="en-US" sz="1200" dirty="0"/>
              <a:t>LINDEMEIER </a:t>
            </a:r>
            <a:r>
              <a:rPr lang="en-US" sz="1200" dirty="0" smtClean="0"/>
              <a:t>T (2015), Hardware</a:t>
            </a:r>
            <a:r>
              <a:rPr lang="en-US" sz="1200" dirty="0"/>
              <a:t>-based non-photorealistic rendering using a painting robot</a:t>
            </a:r>
            <a:r>
              <a:rPr lang="en-US" sz="1200" dirty="0" smtClean="0"/>
              <a:t>. </a:t>
            </a:r>
            <a:endParaRPr lang="en-US" sz="1200" dirty="0"/>
          </a:p>
        </p:txBody>
      </p:sp>
      <p:pic>
        <p:nvPicPr>
          <p:cNvPr id="7" name="Picture 6" descr="paul the robot.png"/>
          <p:cNvPicPr>
            <a:picLocks noChangeAspect="1"/>
          </p:cNvPicPr>
          <p:nvPr/>
        </p:nvPicPr>
        <p:blipFill rotWithShape="1">
          <a:blip r:embed="rId3">
            <a:extLst>
              <a:ext uri="{28A0092B-C50C-407E-A947-70E740481C1C}">
                <a14:useLocalDpi xmlns:a14="http://schemas.microsoft.com/office/drawing/2010/main" val="0"/>
              </a:ext>
            </a:extLst>
          </a:blip>
          <a:srcRect r="35526"/>
          <a:stretch/>
        </p:blipFill>
        <p:spPr>
          <a:xfrm>
            <a:off x="674138" y="1733184"/>
            <a:ext cx="2727915" cy="1982952"/>
          </a:xfrm>
          <a:prstGeom prst="rect">
            <a:avLst/>
          </a:prstGeom>
        </p:spPr>
      </p:pic>
      <p:pic>
        <p:nvPicPr>
          <p:cNvPr id="9" name="Picture 8" descr="nonphoto realisti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5780" y="4123812"/>
            <a:ext cx="2212413" cy="2101111"/>
          </a:xfrm>
          <a:prstGeom prst="rect">
            <a:avLst/>
          </a:prstGeom>
        </p:spPr>
      </p:pic>
      <p:pic>
        <p:nvPicPr>
          <p:cNvPr id="10" name="Picture 9" descr="robot draw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108" y="4146652"/>
            <a:ext cx="2759268" cy="1962670"/>
          </a:xfrm>
          <a:prstGeom prst="rect">
            <a:avLst/>
          </a:prstGeom>
        </p:spPr>
      </p:pic>
      <p:sp>
        <p:nvSpPr>
          <p:cNvPr id="11" name="Rectangle 10"/>
          <p:cNvSpPr/>
          <p:nvPr/>
        </p:nvSpPr>
        <p:spPr>
          <a:xfrm>
            <a:off x="203846" y="6225021"/>
            <a:ext cx="3496084" cy="461665"/>
          </a:xfrm>
          <a:prstGeom prst="rect">
            <a:avLst/>
          </a:prstGeom>
        </p:spPr>
        <p:txBody>
          <a:bodyPr wrap="square">
            <a:spAutoFit/>
          </a:bodyPr>
          <a:lstStyle/>
          <a:p>
            <a:r>
              <a:rPr lang="en-US" sz="1200" dirty="0"/>
              <a:t>LIN C.-</a:t>
            </a:r>
            <a:r>
              <a:rPr lang="en-US" sz="1200" dirty="0" smtClean="0"/>
              <a:t>Y (2009) </a:t>
            </a:r>
            <a:r>
              <a:rPr lang="en-US" sz="1200" dirty="0"/>
              <a:t>Human portrait </a:t>
            </a:r>
            <a:r>
              <a:rPr lang="en-US" sz="1200" dirty="0" smtClean="0"/>
              <a:t>generation system </a:t>
            </a:r>
            <a:r>
              <a:rPr lang="en-US" sz="1200" dirty="0"/>
              <a:t>for robot arm drawing. </a:t>
            </a:r>
          </a:p>
        </p:txBody>
      </p:sp>
      <p:sp>
        <p:nvSpPr>
          <p:cNvPr id="12" name="Rectangle 11"/>
          <p:cNvSpPr/>
          <p:nvPr/>
        </p:nvSpPr>
        <p:spPr>
          <a:xfrm>
            <a:off x="4996160" y="3734725"/>
            <a:ext cx="3280833" cy="276999"/>
          </a:xfrm>
          <a:prstGeom prst="rect">
            <a:avLst/>
          </a:prstGeom>
        </p:spPr>
        <p:txBody>
          <a:bodyPr wrap="square">
            <a:spAutoFit/>
          </a:bodyPr>
          <a:lstStyle/>
          <a:p>
            <a:r>
              <a:rPr lang="en-US" sz="1200" dirty="0"/>
              <a:t>LEHNI J (</a:t>
            </a:r>
            <a:r>
              <a:rPr lang="en-US" sz="1200" dirty="0" smtClean="0"/>
              <a:t>2002), </a:t>
            </a:r>
            <a:r>
              <a:rPr lang="en-US" sz="1200" dirty="0" err="1" smtClean="0"/>
              <a:t>Hektor</a:t>
            </a:r>
            <a:r>
              <a:rPr lang="en-US" sz="1200" dirty="0" smtClean="0"/>
              <a:t>: Diploma </a:t>
            </a:r>
            <a:r>
              <a:rPr lang="en-US" sz="1200" dirty="0"/>
              <a:t>project at </a:t>
            </a:r>
            <a:r>
              <a:rPr lang="en-US" sz="1200" dirty="0" smtClean="0"/>
              <a:t>ECAL</a:t>
            </a:r>
            <a:endParaRPr lang="en-US" sz="1200" dirty="0"/>
          </a:p>
        </p:txBody>
      </p:sp>
      <p:pic>
        <p:nvPicPr>
          <p:cNvPr id="13" name="Picture 12" descr="hekti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1515" y="1738691"/>
            <a:ext cx="2627063" cy="1980278"/>
          </a:xfrm>
          <a:prstGeom prst="rect">
            <a:avLst/>
          </a:prstGeom>
        </p:spPr>
      </p:pic>
      <p:pic>
        <p:nvPicPr>
          <p:cNvPr id="14" name="Picture 13" descr="nonphotorealitic rendering.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3850" y="4120005"/>
            <a:ext cx="1410991" cy="2104110"/>
          </a:xfrm>
          <a:prstGeom prst="rect">
            <a:avLst/>
          </a:prstGeom>
        </p:spPr>
      </p:pic>
    </p:spTree>
    <p:extLst>
      <p:ext uri="{BB962C8B-B14F-4D97-AF65-F5344CB8AC3E}">
        <p14:creationId xmlns:p14="http://schemas.microsoft.com/office/powerpoint/2010/main" val="5969994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Prints</a:t>
            </a:r>
            <a:endParaRPr lang="en-US" dirty="0"/>
          </a:p>
        </p:txBody>
      </p:sp>
      <p:sp>
        <p:nvSpPr>
          <p:cNvPr id="3" name="Content Placeholder 2"/>
          <p:cNvSpPr>
            <a:spLocks noGrp="1"/>
          </p:cNvSpPr>
          <p:nvPr>
            <p:ph idx="1"/>
          </p:nvPr>
        </p:nvSpPr>
        <p:spPr>
          <a:xfrm>
            <a:off x="628650" y="1825625"/>
            <a:ext cx="3793881" cy="1963860"/>
          </a:xfrm>
        </p:spPr>
        <p:txBody>
          <a:bodyPr/>
          <a:lstStyle/>
          <a:p>
            <a:r>
              <a:rPr lang="en-US" dirty="0" smtClean="0"/>
              <a:t>Timing and error information for different prints</a:t>
            </a:r>
            <a:endParaRPr lang="en-US" dirty="0"/>
          </a:p>
        </p:txBody>
      </p:sp>
      <p:pic>
        <p:nvPicPr>
          <p:cNvPr id="6" name="Picture 5"/>
          <p:cNvPicPr>
            <a:picLocks noChangeAspect="1"/>
          </p:cNvPicPr>
          <p:nvPr/>
        </p:nvPicPr>
        <p:blipFill>
          <a:blip r:embed="rId3"/>
          <a:stretch>
            <a:fillRect/>
          </a:stretch>
        </p:blipFill>
        <p:spPr>
          <a:xfrm>
            <a:off x="495300" y="3966117"/>
            <a:ext cx="8020050" cy="1885950"/>
          </a:xfrm>
          <a:prstGeom prst="rect">
            <a:avLst/>
          </a:prstGeom>
        </p:spPr>
      </p:pic>
      <p:pic>
        <p:nvPicPr>
          <p:cNvPr id="9" name="Picture 8"/>
          <p:cNvPicPr>
            <a:picLocks noChangeAspect="1"/>
          </p:cNvPicPr>
          <p:nvPr/>
        </p:nvPicPr>
        <p:blipFill>
          <a:blip r:embed="rId4"/>
          <a:stretch>
            <a:fillRect/>
          </a:stretch>
        </p:blipFill>
        <p:spPr>
          <a:xfrm>
            <a:off x="5243740" y="690005"/>
            <a:ext cx="2814222" cy="1000684"/>
          </a:xfrm>
          <a:prstGeom prst="rect">
            <a:avLst/>
          </a:prstGeom>
        </p:spPr>
      </p:pic>
      <p:pic>
        <p:nvPicPr>
          <p:cNvPr id="10" name="Picture 9"/>
          <p:cNvPicPr>
            <a:picLocks noChangeAspect="1"/>
          </p:cNvPicPr>
          <p:nvPr/>
        </p:nvPicPr>
        <p:blipFill>
          <a:blip r:embed="rId5"/>
          <a:stretch>
            <a:fillRect/>
          </a:stretch>
        </p:blipFill>
        <p:spPr>
          <a:xfrm>
            <a:off x="5147471" y="3094575"/>
            <a:ext cx="3006759" cy="694910"/>
          </a:xfrm>
          <a:prstGeom prst="rect">
            <a:avLst/>
          </a:prstGeom>
        </p:spPr>
      </p:pic>
      <p:pic>
        <p:nvPicPr>
          <p:cNvPr id="11" name="Picture 10"/>
          <p:cNvPicPr>
            <a:picLocks noChangeAspect="1"/>
          </p:cNvPicPr>
          <p:nvPr/>
        </p:nvPicPr>
        <p:blipFill>
          <a:blip r:embed="rId6"/>
          <a:stretch>
            <a:fillRect/>
          </a:stretch>
        </p:blipFill>
        <p:spPr>
          <a:xfrm>
            <a:off x="5284176" y="1910547"/>
            <a:ext cx="2773786" cy="964169"/>
          </a:xfrm>
          <a:prstGeom prst="rect">
            <a:avLst/>
          </a:prstGeom>
        </p:spPr>
      </p:pic>
    </p:spTree>
    <p:extLst>
      <p:ext uri="{BB962C8B-B14F-4D97-AF65-F5344CB8AC3E}">
        <p14:creationId xmlns:p14="http://schemas.microsoft.com/office/powerpoint/2010/main" val="3265510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Prints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5944" y="1550041"/>
            <a:ext cx="3120619" cy="36576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2511" y="1550041"/>
            <a:ext cx="2785995" cy="3657600"/>
          </a:xfrm>
          <a:prstGeom prst="rect">
            <a:avLst/>
          </a:prstGeom>
        </p:spPr>
      </p:pic>
      <p:sp>
        <p:nvSpPr>
          <p:cNvPr id="6" name="TextBox 5"/>
          <p:cNvSpPr txBox="1"/>
          <p:nvPr/>
        </p:nvSpPr>
        <p:spPr>
          <a:xfrm>
            <a:off x="6536489" y="5396973"/>
            <a:ext cx="2399002" cy="369332"/>
          </a:xfrm>
          <a:prstGeom prst="rect">
            <a:avLst/>
          </a:prstGeom>
          <a:noFill/>
        </p:spPr>
        <p:txBody>
          <a:bodyPr wrap="none" rtlCol="0">
            <a:spAutoFit/>
          </a:bodyPr>
          <a:lstStyle/>
          <a:p>
            <a:r>
              <a:rPr lang="en-US" i="1" dirty="0" smtClean="0"/>
              <a:t>Grace Kelly (2000 dots)</a:t>
            </a:r>
            <a:endParaRPr lang="en-US" i="1"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3706" r="6407"/>
          <a:stretch/>
        </p:blipFill>
        <p:spPr>
          <a:xfrm>
            <a:off x="97438" y="1532991"/>
            <a:ext cx="2847635" cy="3657600"/>
          </a:xfrm>
          <a:prstGeom prst="rect">
            <a:avLst/>
          </a:prstGeom>
        </p:spPr>
      </p:pic>
    </p:spTree>
    <p:extLst>
      <p:ext uri="{BB962C8B-B14F-4D97-AF65-F5344CB8AC3E}">
        <p14:creationId xmlns:p14="http://schemas.microsoft.com/office/powerpoint/2010/main" val="3015943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Low level details involved with aerial flight control</a:t>
            </a:r>
          </a:p>
          <a:p>
            <a:r>
              <a:rPr lang="en-US" dirty="0" smtClean="0"/>
              <a:t>Stipple generation and path planning</a:t>
            </a:r>
          </a:p>
          <a:p>
            <a:r>
              <a:rPr lang="en-US" dirty="0" smtClean="0"/>
              <a:t>Dynamic error correction</a:t>
            </a:r>
          </a:p>
          <a:p>
            <a:endParaRPr lang="en-US" dirty="0" smtClean="0"/>
          </a:p>
          <a:p>
            <a:endParaRPr lang="en-US" dirty="0"/>
          </a:p>
        </p:txBody>
      </p:sp>
    </p:spTree>
    <p:extLst>
      <p:ext uri="{BB962C8B-B14F-4D97-AF65-F5344CB8AC3E}">
        <p14:creationId xmlns:p14="http://schemas.microsoft.com/office/powerpoint/2010/main" val="38983760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a:xfrm>
            <a:off x="211667" y="1825625"/>
            <a:ext cx="8763000" cy="2238375"/>
          </a:xfrm>
        </p:spPr>
        <p:txBody>
          <a:bodyPr/>
          <a:lstStyle/>
          <a:p>
            <a:r>
              <a:rPr lang="en-US" dirty="0" smtClean="0"/>
              <a:t>Typical flight time on battery is less than 6 minutes</a:t>
            </a:r>
          </a:p>
          <a:p>
            <a:r>
              <a:rPr lang="en-US" dirty="0" smtClean="0"/>
              <a:t>Wire tether for continuous flight</a:t>
            </a:r>
          </a:p>
          <a:p>
            <a:r>
              <a:rPr lang="en-US" dirty="0" smtClean="0"/>
              <a:t>Model wire with catenary curve</a:t>
            </a:r>
          </a:p>
        </p:txBody>
      </p:sp>
      <p:pic>
        <p:nvPicPr>
          <p:cNvPr id="6" name="Picture 5" descr="tethered.jpeg"/>
          <p:cNvPicPr>
            <a:picLocks noChangeAspect="1"/>
          </p:cNvPicPr>
          <p:nvPr/>
        </p:nvPicPr>
        <p:blipFill rotWithShape="1">
          <a:blip r:embed="rId4" cstate="print">
            <a:extLst>
              <a:ext uri="{28A0092B-C50C-407E-A947-70E740481C1C}">
                <a14:useLocalDpi xmlns:a14="http://schemas.microsoft.com/office/drawing/2010/main" val="0"/>
              </a:ext>
            </a:extLst>
          </a:blip>
          <a:srcRect r="2661"/>
          <a:stretch/>
        </p:blipFill>
        <p:spPr>
          <a:xfrm>
            <a:off x="190499" y="3889397"/>
            <a:ext cx="5418667" cy="2615167"/>
          </a:xfrm>
          <a:prstGeom prst="rect">
            <a:avLst/>
          </a:prstGeom>
        </p:spPr>
      </p:pic>
      <p:pic>
        <p:nvPicPr>
          <p:cNvPr id="4" name="teatheredStipplingRefill">
            <a:hlinkClick r:id="" action="ppaction://media"/>
          </p:cNvPr>
          <p:cNvPicPr>
            <a:picLocks noChangeAspect="1"/>
          </p:cNvPicPr>
          <p:nvPr>
            <a:videoFile r:link="rId1"/>
            <p:extLst>
              <p:ext uri="{DAA4B4D4-6D71-4841-9C94-3DE7FCFB9230}">
                <p14:media xmlns:p14="http://schemas.microsoft.com/office/powerpoint/2010/main" r:embed="rId2">
                  <p14:trim st="1217" end="1610"/>
                </p14:media>
              </p:ext>
            </p:extLst>
          </p:nvPr>
        </p:nvPicPr>
        <p:blipFill rotWithShape="1">
          <a:blip r:embed="rId5"/>
          <a:srcRect l="40396" t="23748" r="8010"/>
          <a:stretch/>
        </p:blipFill>
        <p:spPr>
          <a:xfrm>
            <a:off x="5698986" y="3889397"/>
            <a:ext cx="3145804" cy="2615167"/>
          </a:xfrm>
          <a:prstGeom prst="rect">
            <a:avLst/>
          </a:prstGeom>
        </p:spPr>
      </p:pic>
    </p:spTree>
    <p:extLst>
      <p:ext uri="{BB962C8B-B14F-4D97-AF65-F5344CB8AC3E}">
        <p14:creationId xmlns:p14="http://schemas.microsoft.com/office/powerpoint/2010/main" val="280139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 – Colored Prints</a:t>
            </a:r>
            <a:endParaRPr lang="en-US" dirty="0"/>
          </a:p>
        </p:txBody>
      </p:sp>
      <p:pic>
        <p:nvPicPr>
          <p:cNvPr id="4" name="Picture 3" descr="IMG_1380.JPG"/>
          <p:cNvPicPr>
            <a:picLocks noChangeAspect="1"/>
          </p:cNvPicPr>
          <p:nvPr/>
        </p:nvPicPr>
        <p:blipFill rotWithShape="1">
          <a:blip r:embed="rId2" cstate="print">
            <a:extLst>
              <a:ext uri="{28A0092B-C50C-407E-A947-70E740481C1C}">
                <a14:useLocalDpi xmlns:a14="http://schemas.microsoft.com/office/drawing/2010/main" val="0"/>
              </a:ext>
            </a:extLst>
          </a:blip>
          <a:srcRect l="13085" r="7476"/>
          <a:stretch/>
        </p:blipFill>
        <p:spPr>
          <a:xfrm rot="5400000">
            <a:off x="2936105" y="2434132"/>
            <a:ext cx="2875308" cy="2714628"/>
          </a:xfrm>
          <a:prstGeom prst="rect">
            <a:avLst/>
          </a:prstGeom>
        </p:spPr>
      </p:pic>
      <p:sp>
        <p:nvSpPr>
          <p:cNvPr id="5" name="TextBox 4"/>
          <p:cNvSpPr txBox="1"/>
          <p:nvPr/>
        </p:nvSpPr>
        <p:spPr>
          <a:xfrm>
            <a:off x="4076864" y="5302981"/>
            <a:ext cx="1686204" cy="369332"/>
          </a:xfrm>
          <a:prstGeom prst="rect">
            <a:avLst/>
          </a:prstGeom>
          <a:noFill/>
        </p:spPr>
        <p:txBody>
          <a:bodyPr wrap="none" rtlCol="0">
            <a:spAutoFit/>
          </a:bodyPr>
          <a:lstStyle/>
          <a:p>
            <a:r>
              <a:rPr lang="en-US" dirty="0" smtClean="0"/>
              <a:t>Joker (500 dots)</a:t>
            </a:r>
            <a:endParaRPr lang="en-US" dirty="0"/>
          </a:p>
        </p:txBody>
      </p:sp>
      <p:pic>
        <p:nvPicPr>
          <p:cNvPr id="7" name="Picture 6"/>
          <p:cNvPicPr>
            <a:picLocks noChangeAspect="1"/>
          </p:cNvPicPr>
          <p:nvPr/>
        </p:nvPicPr>
        <p:blipFill rotWithShape="1">
          <a:blip r:embed="rId3"/>
          <a:srcRect l="9134" t="8173" r="10577" b="11539"/>
          <a:stretch/>
        </p:blipFill>
        <p:spPr>
          <a:xfrm>
            <a:off x="237533" y="2392759"/>
            <a:ext cx="2698749" cy="2698748"/>
          </a:xfrm>
          <a:prstGeom prst="rect">
            <a:avLst/>
          </a:prstGeom>
        </p:spPr>
      </p:pic>
      <p:pic>
        <p:nvPicPr>
          <p:cNvPr id="8" name="Picture 7" descr="mixing.png"/>
          <p:cNvPicPr>
            <a:picLocks noChangeAspect="1"/>
          </p:cNvPicPr>
          <p:nvPr/>
        </p:nvPicPr>
        <p:blipFill rotWithShape="1">
          <a:blip r:embed="rId4">
            <a:extLst>
              <a:ext uri="{28A0092B-C50C-407E-A947-70E740481C1C}">
                <a14:useLocalDpi xmlns:a14="http://schemas.microsoft.com/office/drawing/2010/main" val="0"/>
              </a:ext>
            </a:extLst>
          </a:blip>
          <a:srcRect l="28087" t="28240" r="12654" b="26389"/>
          <a:stretch/>
        </p:blipFill>
        <p:spPr>
          <a:xfrm>
            <a:off x="5984875" y="2361008"/>
            <a:ext cx="2783634" cy="2841625"/>
          </a:xfrm>
          <a:prstGeom prst="rect">
            <a:avLst/>
          </a:prstGeom>
        </p:spPr>
      </p:pic>
      <p:sp>
        <p:nvSpPr>
          <p:cNvPr id="9" name="Oval 8"/>
          <p:cNvSpPr/>
          <p:nvPr/>
        </p:nvSpPr>
        <p:spPr>
          <a:xfrm>
            <a:off x="3574420" y="4533195"/>
            <a:ext cx="218974" cy="211661"/>
          </a:xfrm>
          <a:prstGeom prst="ellipse">
            <a:avLst/>
          </a:prstGeom>
          <a:solidFill>
            <a:schemeClr val="accent1">
              <a:alpha val="58000"/>
            </a:schemeClr>
          </a:solidFill>
          <a:ln>
            <a:solidFill>
              <a:schemeClr val="accent1">
                <a:alpha val="49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20395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p:txBody>
          <a:bodyPr/>
          <a:lstStyle/>
          <a:p>
            <a:r>
              <a:rPr lang="en-US" dirty="0" smtClean="0"/>
              <a:t>Light painting</a:t>
            </a:r>
          </a:p>
          <a:p>
            <a:r>
              <a:rPr lang="en-US" dirty="0" smtClean="0"/>
              <a:t>Multiple </a:t>
            </a:r>
            <a:r>
              <a:rPr lang="en-US" dirty="0"/>
              <a:t>Q</a:t>
            </a:r>
            <a:r>
              <a:rPr lang="en-US" dirty="0" smtClean="0"/>
              <a:t>uadrotor stippling</a:t>
            </a:r>
            <a:endParaRPr lang="en-US" dirty="0"/>
          </a:p>
        </p:txBody>
      </p:sp>
      <p:pic>
        <p:nvPicPr>
          <p:cNvPr id="4" name="Picture 3" descr="circle light painting.jpeg"/>
          <p:cNvPicPr>
            <a:picLocks noChangeAspect="1"/>
          </p:cNvPicPr>
          <p:nvPr/>
        </p:nvPicPr>
        <p:blipFill rotWithShape="1">
          <a:blip r:embed="rId3">
            <a:extLst>
              <a:ext uri="{28A0092B-C50C-407E-A947-70E740481C1C}">
                <a14:useLocalDpi xmlns:a14="http://schemas.microsoft.com/office/drawing/2010/main" val="0"/>
              </a:ext>
            </a:extLst>
          </a:blip>
          <a:srcRect l="14130" t="19022" r="38406" b="14674"/>
          <a:stretch/>
        </p:blipFill>
        <p:spPr>
          <a:xfrm>
            <a:off x="1152436" y="3280810"/>
            <a:ext cx="2772833" cy="2582333"/>
          </a:xfrm>
          <a:prstGeom prst="rect">
            <a:avLst/>
          </a:prstGeom>
        </p:spPr>
      </p:pic>
      <p:pic>
        <p:nvPicPr>
          <p:cNvPr id="5" name="Picture 4" descr="cube Light painting.jpeg"/>
          <p:cNvPicPr>
            <a:picLocks noChangeAspect="1"/>
          </p:cNvPicPr>
          <p:nvPr/>
        </p:nvPicPr>
        <p:blipFill rotWithShape="1">
          <a:blip r:embed="rId4">
            <a:extLst>
              <a:ext uri="{28A0092B-C50C-407E-A947-70E740481C1C}">
                <a14:useLocalDpi xmlns:a14="http://schemas.microsoft.com/office/drawing/2010/main" val="0"/>
              </a:ext>
            </a:extLst>
          </a:blip>
          <a:srcRect l="12099" t="28340" r="27162" b="33074"/>
          <a:stretch/>
        </p:blipFill>
        <p:spPr>
          <a:xfrm>
            <a:off x="5164665" y="3275321"/>
            <a:ext cx="2730501" cy="2603501"/>
          </a:xfrm>
          <a:prstGeom prst="rect">
            <a:avLst/>
          </a:prstGeom>
        </p:spPr>
      </p:pic>
    </p:spTree>
    <p:extLst>
      <p:ext uri="{BB962C8B-B14F-4D97-AF65-F5344CB8AC3E}">
        <p14:creationId xmlns:p14="http://schemas.microsoft.com/office/powerpoint/2010/main" val="19664787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listening</a:t>
            </a:r>
            <a:endParaRPr lang="en-US" dirty="0"/>
          </a:p>
        </p:txBody>
      </p:sp>
      <p:pic>
        <p:nvPicPr>
          <p:cNvPr id="3" name="Grace">
            <a:hlinkClick r:id="" action="ppaction://media"/>
          </p:cNvPr>
          <p:cNvPicPr>
            <a:picLocks noChangeAspect="1"/>
          </p:cNvPicPr>
          <p:nvPr>
            <a:videoFile r:link="rId1"/>
            <p:extLst>
              <p:ext uri="{DAA4B4D4-6D71-4841-9C94-3DE7FCFB9230}">
                <p14:media xmlns:p14="http://schemas.microsoft.com/office/powerpoint/2010/main" r:embed="rId2">
                  <p14:trim st="169" end="2930"/>
                </p14:media>
              </p:ext>
            </p:extLst>
          </p:nvPr>
        </p:nvPicPr>
        <p:blipFill>
          <a:blip r:embed="rId4"/>
          <a:stretch>
            <a:fillRect/>
          </a:stretch>
        </p:blipFill>
        <p:spPr>
          <a:xfrm>
            <a:off x="510379" y="1777930"/>
            <a:ext cx="8123241" cy="4569323"/>
          </a:xfrm>
          <a:prstGeom prst="rect">
            <a:avLst/>
          </a:prstGeom>
        </p:spPr>
      </p:pic>
    </p:spTree>
    <p:extLst>
      <p:ext uri="{BB962C8B-B14F-4D97-AF65-F5344CB8AC3E}">
        <p14:creationId xmlns:p14="http://schemas.microsoft.com/office/powerpoint/2010/main" val="151412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Flying robots in Art</a:t>
            </a:r>
            <a:endParaRPr lang="en-US" dirty="0"/>
          </a:p>
        </p:txBody>
      </p:sp>
      <p:pic>
        <p:nvPicPr>
          <p:cNvPr id="5" name="Picture 4" descr="sidei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554" y="2454930"/>
            <a:ext cx="3433409" cy="2655808"/>
          </a:xfrm>
          <a:prstGeom prst="rect">
            <a:avLst/>
          </a:prstGeom>
        </p:spPr>
      </p:pic>
      <p:sp>
        <p:nvSpPr>
          <p:cNvPr id="6" name="Rectangle 5"/>
          <p:cNvSpPr/>
          <p:nvPr/>
        </p:nvSpPr>
        <p:spPr>
          <a:xfrm>
            <a:off x="451712" y="5183442"/>
            <a:ext cx="3295250" cy="461665"/>
          </a:xfrm>
          <a:prstGeom prst="rect">
            <a:avLst/>
          </a:prstGeom>
        </p:spPr>
        <p:txBody>
          <a:bodyPr wrap="square">
            <a:spAutoFit/>
          </a:bodyPr>
          <a:lstStyle/>
          <a:p>
            <a:pPr algn="r"/>
            <a:r>
              <a:rPr lang="en-US" sz="1200" dirty="0"/>
              <a:t>SRIKANTH </a:t>
            </a:r>
            <a:r>
              <a:rPr lang="en-US" sz="1200" dirty="0" smtClean="0"/>
              <a:t>M</a:t>
            </a:r>
            <a:r>
              <a:rPr lang="en-US" sz="1200" dirty="0"/>
              <a:t> </a:t>
            </a:r>
            <a:r>
              <a:rPr lang="en-US" sz="1200" dirty="0" smtClean="0"/>
              <a:t>(2014), Computational </a:t>
            </a:r>
            <a:r>
              <a:rPr lang="en-US" sz="1200" dirty="0"/>
              <a:t>rim</a:t>
            </a:r>
          </a:p>
          <a:p>
            <a:pPr algn="r"/>
            <a:r>
              <a:rPr lang="en-US" sz="1200" dirty="0"/>
              <a:t>illumination with aerial robots. </a:t>
            </a:r>
          </a:p>
        </p:txBody>
      </p:sp>
      <p:sp>
        <p:nvSpPr>
          <p:cNvPr id="8" name="TextBox 7"/>
          <p:cNvSpPr txBox="1"/>
          <p:nvPr/>
        </p:nvSpPr>
        <p:spPr>
          <a:xfrm>
            <a:off x="7263260" y="5268449"/>
            <a:ext cx="1636010" cy="276999"/>
          </a:xfrm>
          <a:prstGeom prst="rect">
            <a:avLst/>
          </a:prstGeom>
          <a:noFill/>
        </p:spPr>
        <p:txBody>
          <a:bodyPr wrap="none" rtlCol="0">
            <a:spAutoFit/>
          </a:bodyPr>
          <a:lstStyle/>
          <a:p>
            <a:pPr algn="r"/>
            <a:r>
              <a:rPr lang="en-US" sz="1200" dirty="0" smtClean="0"/>
              <a:t>Sketchy MIT Media Lab</a:t>
            </a:r>
            <a:endParaRPr lang="en-US" sz="1200" dirty="0"/>
          </a:p>
        </p:txBody>
      </p:sp>
      <p:pic>
        <p:nvPicPr>
          <p:cNvPr id="7" name="sketch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46834" y="2454930"/>
            <a:ext cx="4742514" cy="2655808"/>
          </a:xfrm>
          <a:prstGeom prst="rect">
            <a:avLst/>
          </a:prstGeom>
        </p:spPr>
      </p:pic>
    </p:spTree>
    <p:extLst>
      <p:ext uri="{BB962C8B-B14F-4D97-AF65-F5344CB8AC3E}">
        <p14:creationId xmlns:p14="http://schemas.microsoft.com/office/powerpoint/2010/main" val="256032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Stippling</a:t>
            </a:r>
            <a:endParaRPr lang="en-US" dirty="0"/>
          </a:p>
        </p:txBody>
      </p:sp>
      <p:sp>
        <p:nvSpPr>
          <p:cNvPr id="4" name="Rectangle 3"/>
          <p:cNvSpPr/>
          <p:nvPr/>
        </p:nvSpPr>
        <p:spPr>
          <a:xfrm>
            <a:off x="917939" y="3922385"/>
            <a:ext cx="2985800" cy="276999"/>
          </a:xfrm>
          <a:prstGeom prst="rect">
            <a:avLst/>
          </a:prstGeom>
        </p:spPr>
        <p:txBody>
          <a:bodyPr wrap="square">
            <a:spAutoFit/>
          </a:bodyPr>
          <a:lstStyle/>
          <a:p>
            <a:r>
              <a:rPr lang="en-US" sz="1200" dirty="0"/>
              <a:t>SECORD </a:t>
            </a:r>
            <a:r>
              <a:rPr lang="en-US" sz="1200" dirty="0" smtClean="0"/>
              <a:t>A (2002) Weighted </a:t>
            </a:r>
            <a:r>
              <a:rPr lang="en-US" sz="1200" dirty="0" err="1"/>
              <a:t>Voronoi</a:t>
            </a:r>
            <a:r>
              <a:rPr lang="en-US" sz="1200" dirty="0"/>
              <a:t> </a:t>
            </a:r>
            <a:r>
              <a:rPr lang="en-US" sz="1200" dirty="0" smtClean="0"/>
              <a:t>stippling</a:t>
            </a:r>
            <a:endParaRPr lang="en-US" sz="1200" dirty="0"/>
          </a:p>
        </p:txBody>
      </p:sp>
      <p:sp>
        <p:nvSpPr>
          <p:cNvPr id="5" name="Rectangle 4"/>
          <p:cNvSpPr/>
          <p:nvPr/>
        </p:nvSpPr>
        <p:spPr>
          <a:xfrm>
            <a:off x="4891432" y="3742487"/>
            <a:ext cx="4123227" cy="461665"/>
          </a:xfrm>
          <a:prstGeom prst="rect">
            <a:avLst/>
          </a:prstGeom>
        </p:spPr>
        <p:txBody>
          <a:bodyPr wrap="square">
            <a:spAutoFit/>
          </a:bodyPr>
          <a:lstStyle/>
          <a:p>
            <a:r>
              <a:rPr lang="en-US" sz="1200" dirty="0" smtClean="0"/>
              <a:t>MOULD D </a:t>
            </a:r>
            <a:r>
              <a:rPr lang="en-US" sz="1200" dirty="0"/>
              <a:t>(</a:t>
            </a:r>
            <a:r>
              <a:rPr lang="en-US" sz="1200" dirty="0" smtClean="0"/>
              <a:t>2007), Stipple </a:t>
            </a:r>
            <a:r>
              <a:rPr lang="en-US" sz="1200" dirty="0"/>
              <a:t>placement using distance in </a:t>
            </a:r>
            <a:r>
              <a:rPr lang="en-US" sz="1200" dirty="0" smtClean="0"/>
              <a:t>a weighted Graph </a:t>
            </a:r>
            <a:endParaRPr lang="en-US" sz="1200" dirty="0"/>
          </a:p>
        </p:txBody>
      </p:sp>
      <p:sp>
        <p:nvSpPr>
          <p:cNvPr id="6" name="Rectangle 5"/>
          <p:cNvSpPr/>
          <p:nvPr/>
        </p:nvSpPr>
        <p:spPr>
          <a:xfrm>
            <a:off x="5018975" y="6238704"/>
            <a:ext cx="3995684" cy="461665"/>
          </a:xfrm>
          <a:prstGeom prst="rect">
            <a:avLst/>
          </a:prstGeom>
        </p:spPr>
        <p:txBody>
          <a:bodyPr wrap="square">
            <a:spAutoFit/>
          </a:bodyPr>
          <a:lstStyle/>
          <a:p>
            <a:r>
              <a:rPr lang="en-US" sz="1200" dirty="0"/>
              <a:t>LI H., MOULD </a:t>
            </a:r>
            <a:r>
              <a:rPr lang="en-US" sz="1200" dirty="0" smtClean="0"/>
              <a:t>D</a:t>
            </a:r>
            <a:r>
              <a:rPr lang="en-US" sz="1200" dirty="0"/>
              <a:t> diffusion (2011)</a:t>
            </a:r>
            <a:r>
              <a:rPr lang="en-US" sz="1200" dirty="0" smtClean="0"/>
              <a:t>,  </a:t>
            </a:r>
            <a:r>
              <a:rPr lang="en-US" sz="1200" dirty="0"/>
              <a:t>Structure-preserving stippling by </a:t>
            </a:r>
            <a:r>
              <a:rPr lang="en-US" sz="1200" dirty="0" smtClean="0"/>
              <a:t>priority based</a:t>
            </a:r>
            <a:r>
              <a:rPr lang="en-US" sz="1200" dirty="0"/>
              <a:t> </a:t>
            </a:r>
            <a:r>
              <a:rPr lang="en-US" sz="1200" dirty="0" smtClean="0"/>
              <a:t>error</a:t>
            </a:r>
            <a:endParaRPr lang="en-US" sz="1200" dirty="0"/>
          </a:p>
        </p:txBody>
      </p:sp>
      <p:pic>
        <p:nvPicPr>
          <p:cNvPr id="7" name="Picture 6" descr="secor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131" y="1781069"/>
            <a:ext cx="1939245" cy="1970422"/>
          </a:xfrm>
          <a:prstGeom prst="rect">
            <a:avLst/>
          </a:prstGeom>
        </p:spPr>
      </p:pic>
      <p:pic>
        <p:nvPicPr>
          <p:cNvPr id="8" name="Picture 7" descr="moul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4066" y="1787510"/>
            <a:ext cx="1973801" cy="1953930"/>
          </a:xfrm>
          <a:prstGeom prst="rect">
            <a:avLst/>
          </a:prstGeom>
        </p:spPr>
      </p:pic>
      <p:pic>
        <p:nvPicPr>
          <p:cNvPr id="9" name="Picture 8" descr="Screen Shot 2016-05-08 at 8.16.31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5522" y="4296295"/>
            <a:ext cx="1707588" cy="1958704"/>
          </a:xfrm>
          <a:prstGeom prst="rect">
            <a:avLst/>
          </a:prstGeom>
        </p:spPr>
      </p:pic>
      <p:sp>
        <p:nvSpPr>
          <p:cNvPr id="10" name="Rectangle 9"/>
          <p:cNvSpPr/>
          <p:nvPr/>
        </p:nvSpPr>
        <p:spPr>
          <a:xfrm>
            <a:off x="1343844" y="6239517"/>
            <a:ext cx="2351926" cy="276999"/>
          </a:xfrm>
          <a:prstGeom prst="rect">
            <a:avLst/>
          </a:prstGeom>
        </p:spPr>
        <p:txBody>
          <a:bodyPr wrap="none">
            <a:spAutoFit/>
          </a:bodyPr>
          <a:lstStyle/>
          <a:p>
            <a:r>
              <a:rPr lang="en-US" sz="1200" dirty="0" smtClean="0"/>
              <a:t>KIM S </a:t>
            </a:r>
            <a:r>
              <a:rPr lang="en-US" sz="1200" dirty="0"/>
              <a:t>(2009</a:t>
            </a:r>
            <a:r>
              <a:rPr lang="en-US" sz="1200" dirty="0" smtClean="0"/>
              <a:t>), Stippling </a:t>
            </a:r>
            <a:r>
              <a:rPr lang="en-US" sz="1200" dirty="0"/>
              <a:t>By </a:t>
            </a:r>
            <a:r>
              <a:rPr lang="en-US" sz="1200" dirty="0" smtClean="0"/>
              <a:t>Example</a:t>
            </a:r>
            <a:endParaRPr lang="en-US" sz="1200" dirty="0"/>
          </a:p>
        </p:txBody>
      </p:sp>
      <p:pic>
        <p:nvPicPr>
          <p:cNvPr id="12" name="Picture 11" descr="Stippling by exampl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0431" y="4296294"/>
            <a:ext cx="2130012" cy="1944309"/>
          </a:xfrm>
          <a:prstGeom prst="rect">
            <a:avLst/>
          </a:prstGeom>
        </p:spPr>
      </p:pic>
    </p:spTree>
    <p:extLst>
      <p:ext uri="{BB962C8B-B14F-4D97-AF65-F5344CB8AC3E}">
        <p14:creationId xmlns:p14="http://schemas.microsoft.com/office/powerpoint/2010/main" val="552709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Aerial robot control</a:t>
            </a:r>
          </a:p>
        </p:txBody>
      </p:sp>
      <p:pic>
        <p:nvPicPr>
          <p:cNvPr id="4" name="Picture 3" descr="landry.png"/>
          <p:cNvPicPr>
            <a:picLocks noChangeAspect="1"/>
          </p:cNvPicPr>
          <p:nvPr/>
        </p:nvPicPr>
        <p:blipFill rotWithShape="1">
          <a:blip r:embed="rId3">
            <a:extLst>
              <a:ext uri="{28A0092B-C50C-407E-A947-70E740481C1C}">
                <a14:useLocalDpi xmlns:a14="http://schemas.microsoft.com/office/drawing/2010/main" val="0"/>
              </a:ext>
            </a:extLst>
          </a:blip>
          <a:srcRect r="7145" b="14274"/>
          <a:stretch/>
        </p:blipFill>
        <p:spPr>
          <a:xfrm>
            <a:off x="304538" y="2595645"/>
            <a:ext cx="3751798" cy="2363217"/>
          </a:xfrm>
          <a:prstGeom prst="rect">
            <a:avLst/>
          </a:prstGeom>
        </p:spPr>
      </p:pic>
      <p:sp>
        <p:nvSpPr>
          <p:cNvPr id="5" name="Rectangle 4"/>
          <p:cNvSpPr/>
          <p:nvPr/>
        </p:nvSpPr>
        <p:spPr>
          <a:xfrm>
            <a:off x="304538" y="4971790"/>
            <a:ext cx="3982127" cy="461665"/>
          </a:xfrm>
          <a:prstGeom prst="rect">
            <a:avLst/>
          </a:prstGeom>
        </p:spPr>
        <p:txBody>
          <a:bodyPr wrap="square">
            <a:spAutoFit/>
          </a:bodyPr>
          <a:lstStyle/>
          <a:p>
            <a:r>
              <a:rPr lang="en-US" sz="1200" dirty="0"/>
              <a:t>LANDRY </a:t>
            </a:r>
            <a:r>
              <a:rPr lang="en-US" sz="1200" dirty="0" smtClean="0"/>
              <a:t>B</a:t>
            </a:r>
            <a:r>
              <a:rPr lang="en-US" sz="1200" dirty="0"/>
              <a:t> </a:t>
            </a:r>
            <a:r>
              <a:rPr lang="en-US" sz="1200" dirty="0" smtClean="0"/>
              <a:t>(2015), </a:t>
            </a:r>
            <a:r>
              <a:rPr lang="en-US" sz="1200" dirty="0"/>
              <a:t>Planning and control for quadrotor flight </a:t>
            </a:r>
            <a:r>
              <a:rPr lang="en-US" sz="1200" dirty="0" smtClean="0"/>
              <a:t>through cluttered environments. </a:t>
            </a:r>
            <a:endParaRPr lang="en-US" sz="1200" dirty="0"/>
          </a:p>
        </p:txBody>
      </p:sp>
      <p:sp>
        <p:nvSpPr>
          <p:cNvPr id="7" name="Rectangle 6"/>
          <p:cNvSpPr/>
          <p:nvPr/>
        </p:nvSpPr>
        <p:spPr>
          <a:xfrm>
            <a:off x="4329040" y="4958862"/>
            <a:ext cx="4536725" cy="461665"/>
          </a:xfrm>
          <a:prstGeom prst="rect">
            <a:avLst/>
          </a:prstGeom>
        </p:spPr>
        <p:txBody>
          <a:bodyPr wrap="square">
            <a:spAutoFit/>
          </a:bodyPr>
          <a:lstStyle/>
          <a:p>
            <a:r>
              <a:rPr lang="en-US" sz="1200" dirty="0"/>
              <a:t>MELLINGER </a:t>
            </a:r>
            <a:r>
              <a:rPr lang="en-US" sz="1200" dirty="0" smtClean="0"/>
              <a:t>D (2012), Trajectory</a:t>
            </a:r>
            <a:r>
              <a:rPr lang="en-US" sz="1200" dirty="0"/>
              <a:t> </a:t>
            </a:r>
            <a:r>
              <a:rPr lang="en-US" sz="1200" dirty="0" smtClean="0"/>
              <a:t>generation </a:t>
            </a:r>
            <a:r>
              <a:rPr lang="en-US" sz="1200" dirty="0"/>
              <a:t>and control for </a:t>
            </a:r>
            <a:r>
              <a:rPr lang="en-US" sz="1200" dirty="0" smtClean="0"/>
              <a:t>precise aggressive </a:t>
            </a:r>
            <a:r>
              <a:rPr lang="en-US" sz="1200" dirty="0"/>
              <a:t>maneuvers with quadrotors</a:t>
            </a:r>
            <a:r>
              <a:rPr lang="en-US" sz="1200" dirty="0" smtClean="0"/>
              <a:t>. </a:t>
            </a:r>
            <a:endParaRPr lang="en-US" sz="1200" dirty="0"/>
          </a:p>
        </p:txBody>
      </p:sp>
      <p:pic>
        <p:nvPicPr>
          <p:cNvPr id="8" name="Picture 7" descr="aggressive maneuver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9040" y="2595645"/>
            <a:ext cx="4608784" cy="2363217"/>
          </a:xfrm>
          <a:prstGeom prst="rect">
            <a:avLst/>
          </a:prstGeom>
        </p:spPr>
      </p:pic>
    </p:spTree>
    <p:extLst>
      <p:ext uri="{BB962C8B-B14F-4D97-AF65-F5344CB8AC3E}">
        <p14:creationId xmlns:p14="http://schemas.microsoft.com/office/powerpoint/2010/main" val="15781615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Approach</a:t>
            </a:r>
            <a:endParaRPr lang="en-US" dirty="0"/>
          </a:p>
        </p:txBody>
      </p:sp>
      <p:sp>
        <p:nvSpPr>
          <p:cNvPr id="6" name="Rectangle 5"/>
          <p:cNvSpPr/>
          <p:nvPr/>
        </p:nvSpPr>
        <p:spPr>
          <a:xfrm>
            <a:off x="329229" y="2798863"/>
            <a:ext cx="1301247" cy="6507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Motion Capture</a:t>
            </a:r>
            <a:endParaRPr lang="en-US" dirty="0"/>
          </a:p>
        </p:txBody>
      </p:sp>
      <p:sp>
        <p:nvSpPr>
          <p:cNvPr id="7" name="Rectangle 6"/>
          <p:cNvSpPr/>
          <p:nvPr/>
        </p:nvSpPr>
        <p:spPr>
          <a:xfrm>
            <a:off x="3162511" y="2794464"/>
            <a:ext cx="1301247" cy="6507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Flight Control</a:t>
            </a:r>
            <a:endParaRPr lang="en-US" dirty="0"/>
          </a:p>
        </p:txBody>
      </p:sp>
      <p:sp>
        <p:nvSpPr>
          <p:cNvPr id="8" name="Rectangle 7"/>
          <p:cNvSpPr/>
          <p:nvPr/>
        </p:nvSpPr>
        <p:spPr>
          <a:xfrm>
            <a:off x="6925150" y="2803360"/>
            <a:ext cx="1209585" cy="657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Robot</a:t>
            </a:r>
            <a:endParaRPr lang="en-US" dirty="0"/>
          </a:p>
        </p:txBody>
      </p:sp>
      <p:sp>
        <p:nvSpPr>
          <p:cNvPr id="9" name="Rectangle 8"/>
          <p:cNvSpPr/>
          <p:nvPr/>
        </p:nvSpPr>
        <p:spPr>
          <a:xfrm>
            <a:off x="3166886" y="4805891"/>
            <a:ext cx="1301247" cy="6507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Stipple Server</a:t>
            </a:r>
            <a:endParaRPr lang="en-US" dirty="0"/>
          </a:p>
        </p:txBody>
      </p:sp>
      <p:cxnSp>
        <p:nvCxnSpPr>
          <p:cNvPr id="20" name="Curved Connector 19"/>
          <p:cNvCxnSpPr>
            <a:stCxn id="6" idx="3"/>
            <a:endCxn id="7" idx="1"/>
          </p:cNvCxnSpPr>
          <p:nvPr/>
        </p:nvCxnSpPr>
        <p:spPr>
          <a:xfrm flipV="1">
            <a:off x="1630476" y="3119822"/>
            <a:ext cx="1532035" cy="4399"/>
          </a:xfrm>
          <a:prstGeom prst="curvedConnector3">
            <a:avLst>
              <a:gd name="adj1" fmla="val 31580"/>
            </a:avLst>
          </a:prstGeom>
          <a:ln w="22225">
            <a:solidFill>
              <a:srgbClr val="00206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630476" y="2822384"/>
            <a:ext cx="1377776" cy="307777"/>
          </a:xfrm>
          <a:prstGeom prst="rect">
            <a:avLst/>
          </a:prstGeom>
          <a:noFill/>
        </p:spPr>
        <p:txBody>
          <a:bodyPr wrap="none" rtlCol="0">
            <a:spAutoFit/>
          </a:bodyPr>
          <a:lstStyle/>
          <a:p>
            <a:r>
              <a:rPr lang="en-US" sz="1400" dirty="0" smtClean="0"/>
              <a:t>Position (100Hz)</a:t>
            </a:r>
            <a:endParaRPr lang="en-US" sz="1400" dirty="0"/>
          </a:p>
        </p:txBody>
      </p:sp>
      <p:sp>
        <p:nvSpPr>
          <p:cNvPr id="28" name="TextBox 27"/>
          <p:cNvSpPr txBox="1"/>
          <p:nvPr/>
        </p:nvSpPr>
        <p:spPr>
          <a:xfrm>
            <a:off x="4694546" y="2769081"/>
            <a:ext cx="2100808" cy="523220"/>
          </a:xfrm>
          <a:prstGeom prst="rect">
            <a:avLst/>
          </a:prstGeom>
          <a:noFill/>
        </p:spPr>
        <p:txBody>
          <a:bodyPr wrap="square" rtlCol="0">
            <a:spAutoFit/>
          </a:bodyPr>
          <a:lstStyle/>
          <a:p>
            <a:pPr algn="ctr"/>
            <a:r>
              <a:rPr lang="en-US" sz="1400" dirty="0" smtClean="0"/>
              <a:t>Target pitch, roll,</a:t>
            </a:r>
          </a:p>
          <a:p>
            <a:pPr algn="ctr"/>
            <a:r>
              <a:rPr lang="en-US" sz="1400" dirty="0" smtClean="0"/>
              <a:t> yaw and thrust (100Hz)</a:t>
            </a:r>
            <a:endParaRPr lang="en-US" sz="1400" dirty="0"/>
          </a:p>
        </p:txBody>
      </p:sp>
      <p:cxnSp>
        <p:nvCxnSpPr>
          <p:cNvPr id="30" name="Straight Arrow Connector 29"/>
          <p:cNvCxnSpPr/>
          <p:nvPr/>
        </p:nvCxnSpPr>
        <p:spPr>
          <a:xfrm>
            <a:off x="4463758" y="3292301"/>
            <a:ext cx="2461392" cy="12288"/>
          </a:xfrm>
          <a:prstGeom prst="straightConnector1">
            <a:avLst/>
          </a:prstGeom>
          <a:ln w="22225">
            <a:solidFill>
              <a:srgbClr val="002060"/>
            </a:solidFill>
            <a:tailEnd type="arrow"/>
          </a:ln>
        </p:spPr>
        <p:style>
          <a:lnRef idx="2">
            <a:schemeClr val="accent1"/>
          </a:lnRef>
          <a:fillRef idx="0">
            <a:schemeClr val="accent1"/>
          </a:fillRef>
          <a:effectRef idx="1">
            <a:schemeClr val="accent1"/>
          </a:effectRef>
          <a:fontRef idx="minor">
            <a:schemeClr val="tx1"/>
          </a:fontRef>
        </p:style>
      </p:cxnSp>
      <p:cxnSp>
        <p:nvCxnSpPr>
          <p:cNvPr id="32" name="Curved Connector 31"/>
          <p:cNvCxnSpPr/>
          <p:nvPr/>
        </p:nvCxnSpPr>
        <p:spPr>
          <a:xfrm flipH="1" flipV="1">
            <a:off x="4076196" y="3496624"/>
            <a:ext cx="250840" cy="1270069"/>
          </a:xfrm>
          <a:prstGeom prst="straightConnector1">
            <a:avLst/>
          </a:prstGeom>
          <a:ln w="22225">
            <a:solidFill>
              <a:srgbClr val="002060"/>
            </a:solidFill>
            <a:tailEnd type="arrow"/>
          </a:ln>
        </p:spPr>
        <p:style>
          <a:lnRef idx="2">
            <a:schemeClr val="accent1"/>
          </a:lnRef>
          <a:fillRef idx="0">
            <a:schemeClr val="accent1"/>
          </a:fillRef>
          <a:effectRef idx="1">
            <a:schemeClr val="accent1"/>
          </a:effectRef>
          <a:fontRef idx="minor">
            <a:schemeClr val="tx1"/>
          </a:fontRef>
        </p:style>
      </p:cxnSp>
      <p:cxnSp>
        <p:nvCxnSpPr>
          <p:cNvPr id="34" name="Curved Connector 33"/>
          <p:cNvCxnSpPr/>
          <p:nvPr/>
        </p:nvCxnSpPr>
        <p:spPr>
          <a:xfrm flipH="1">
            <a:off x="3307990" y="3496622"/>
            <a:ext cx="235162" cy="1238709"/>
          </a:xfrm>
          <a:prstGeom prst="straightConnector1">
            <a:avLst/>
          </a:prstGeom>
          <a:ln w="22225">
            <a:solidFill>
              <a:srgbClr val="002060"/>
            </a:solidFill>
            <a:tailEnd type="arrow"/>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4327034" y="3935657"/>
            <a:ext cx="1197012" cy="307777"/>
          </a:xfrm>
          <a:prstGeom prst="rect">
            <a:avLst/>
          </a:prstGeom>
          <a:noFill/>
        </p:spPr>
        <p:txBody>
          <a:bodyPr wrap="none" rtlCol="0">
            <a:spAutoFit/>
          </a:bodyPr>
          <a:lstStyle/>
          <a:p>
            <a:r>
              <a:rPr lang="en-US" sz="1400" dirty="0" smtClean="0"/>
              <a:t>Stipple Target</a:t>
            </a:r>
            <a:endParaRPr lang="en-US" sz="1400" dirty="0"/>
          </a:p>
        </p:txBody>
      </p:sp>
      <p:sp>
        <p:nvSpPr>
          <p:cNvPr id="47" name="TextBox 46"/>
          <p:cNvSpPr txBox="1"/>
          <p:nvPr/>
        </p:nvSpPr>
        <p:spPr>
          <a:xfrm>
            <a:off x="2509025" y="3841578"/>
            <a:ext cx="957075" cy="523220"/>
          </a:xfrm>
          <a:prstGeom prst="rect">
            <a:avLst/>
          </a:prstGeom>
          <a:noFill/>
        </p:spPr>
        <p:txBody>
          <a:bodyPr wrap="none" rtlCol="0">
            <a:spAutoFit/>
          </a:bodyPr>
          <a:lstStyle/>
          <a:p>
            <a:pPr algn="ctr"/>
            <a:r>
              <a:rPr lang="en-US" sz="1400" dirty="0" smtClean="0"/>
              <a:t>Placement</a:t>
            </a:r>
          </a:p>
          <a:p>
            <a:pPr algn="ctr"/>
            <a:r>
              <a:rPr lang="en-US" sz="1400" dirty="0" smtClean="0"/>
              <a:t>Error</a:t>
            </a:r>
            <a:endParaRPr lang="en-US" sz="1400" dirty="0"/>
          </a:p>
        </p:txBody>
      </p:sp>
      <p:cxnSp>
        <p:nvCxnSpPr>
          <p:cNvPr id="49" name="Curved Connector 48"/>
          <p:cNvCxnSpPr>
            <a:stCxn id="8" idx="2"/>
            <a:endCxn id="8" idx="3"/>
          </p:cNvCxnSpPr>
          <p:nvPr/>
        </p:nvCxnSpPr>
        <p:spPr>
          <a:xfrm rot="5400000" flipH="1" flipV="1">
            <a:off x="7667964" y="2994089"/>
            <a:ext cx="328750" cy="604792"/>
          </a:xfrm>
          <a:prstGeom prst="curvedConnector4">
            <a:avLst>
              <a:gd name="adj1" fmla="val -222162"/>
              <a:gd name="adj2" fmla="val 223342"/>
            </a:avLst>
          </a:prstGeom>
          <a:ln w="22225">
            <a:solidFill>
              <a:srgbClr val="002060"/>
            </a:solidFill>
            <a:tailEnd type="arrow"/>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7353513" y="4264935"/>
            <a:ext cx="1415772" cy="954107"/>
          </a:xfrm>
          <a:prstGeom prst="rect">
            <a:avLst/>
          </a:prstGeom>
          <a:noFill/>
        </p:spPr>
        <p:txBody>
          <a:bodyPr wrap="none" rtlCol="0">
            <a:spAutoFit/>
          </a:bodyPr>
          <a:lstStyle/>
          <a:p>
            <a:pPr algn="ctr"/>
            <a:r>
              <a:rPr lang="en-US" sz="1400" dirty="0" smtClean="0"/>
              <a:t>Onboard PID</a:t>
            </a:r>
          </a:p>
          <a:p>
            <a:pPr algn="ctr"/>
            <a:r>
              <a:rPr lang="en-US" sz="1400" dirty="0" smtClean="0"/>
              <a:t>+</a:t>
            </a:r>
          </a:p>
          <a:p>
            <a:pPr algn="ctr"/>
            <a:r>
              <a:rPr lang="en-US" sz="1400" dirty="0" smtClean="0"/>
              <a:t>Speed Controller</a:t>
            </a:r>
          </a:p>
          <a:p>
            <a:pPr algn="ctr"/>
            <a:r>
              <a:rPr lang="en-US" sz="1400" dirty="0" smtClean="0"/>
              <a:t>(250Hz)</a:t>
            </a:r>
            <a:endParaRPr lang="en-US" sz="1400" dirty="0"/>
          </a:p>
        </p:txBody>
      </p:sp>
      <p:cxnSp>
        <p:nvCxnSpPr>
          <p:cNvPr id="55" name="Curved Connector 54"/>
          <p:cNvCxnSpPr>
            <a:stCxn id="7" idx="3"/>
            <a:endCxn id="7" idx="0"/>
          </p:cNvCxnSpPr>
          <p:nvPr/>
        </p:nvCxnSpPr>
        <p:spPr>
          <a:xfrm flipH="1" flipV="1">
            <a:off x="3813135" y="2794464"/>
            <a:ext cx="650623" cy="325358"/>
          </a:xfrm>
          <a:prstGeom prst="curvedConnector4">
            <a:avLst>
              <a:gd name="adj1" fmla="val -71280"/>
              <a:gd name="adj2" fmla="val 377490"/>
            </a:avLst>
          </a:prstGeom>
          <a:ln w="22225">
            <a:solidFill>
              <a:srgbClr val="002060"/>
            </a:solidFill>
            <a:tailEnd type="arrow"/>
          </a:ln>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4925540" y="1595858"/>
            <a:ext cx="2477071" cy="738664"/>
          </a:xfrm>
          <a:prstGeom prst="rect">
            <a:avLst/>
          </a:prstGeom>
          <a:noFill/>
        </p:spPr>
        <p:txBody>
          <a:bodyPr wrap="square" rtlCol="0">
            <a:spAutoFit/>
          </a:bodyPr>
          <a:lstStyle/>
          <a:p>
            <a:pPr marL="176213" indent="-176213">
              <a:buFont typeface="Arial"/>
              <a:buChar char="•"/>
            </a:pPr>
            <a:r>
              <a:rPr lang="en-US" sz="1400" dirty="0" smtClean="0"/>
              <a:t>Filter Position</a:t>
            </a:r>
          </a:p>
          <a:p>
            <a:pPr marL="176213" indent="-176213">
              <a:buFont typeface="Arial"/>
              <a:buChar char="•"/>
            </a:pPr>
            <a:r>
              <a:rPr lang="en-US" sz="1400" dirty="0" smtClean="0"/>
              <a:t>Compute desired force</a:t>
            </a:r>
          </a:p>
          <a:p>
            <a:pPr marL="176213" indent="-176213">
              <a:buFont typeface="Arial"/>
              <a:buChar char="•"/>
            </a:pPr>
            <a:r>
              <a:rPr lang="en-US" sz="1400" dirty="0" smtClean="0"/>
              <a:t>Compute robot controls</a:t>
            </a:r>
            <a:endParaRPr lang="en-US" sz="1400" dirty="0"/>
          </a:p>
        </p:txBody>
      </p:sp>
    </p:spTree>
    <p:extLst>
      <p:ext uri="{BB962C8B-B14F-4D97-AF65-F5344CB8AC3E}">
        <p14:creationId xmlns:p14="http://schemas.microsoft.com/office/powerpoint/2010/main" val="237163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9">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9">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9">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46" grpId="0"/>
      <p:bldP spid="47" grpId="0"/>
      <p:bldP spid="52" grpId="0"/>
      <p:bldP spid="5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f.jpeg"/>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18893" r="13328" b="18947"/>
          <a:stretch/>
        </p:blipFill>
        <p:spPr>
          <a:xfrm>
            <a:off x="3894667" y="3095048"/>
            <a:ext cx="5249333" cy="3530118"/>
          </a:xfrm>
          <a:prstGeom prst="rect">
            <a:avLst/>
          </a:prstGeom>
        </p:spPr>
      </p:pic>
      <p:sp>
        <p:nvSpPr>
          <p:cNvPr id="2" name="Title 1"/>
          <p:cNvSpPr>
            <a:spLocks noGrp="1"/>
          </p:cNvSpPr>
          <p:nvPr>
            <p:ph type="title"/>
          </p:nvPr>
        </p:nvSpPr>
        <p:spPr/>
        <p:txBody>
          <a:bodyPr/>
          <a:lstStyle/>
          <a:p>
            <a:r>
              <a:rPr lang="en-US" dirty="0" smtClean="0"/>
              <a:t>Quadrotor model</a:t>
            </a:r>
            <a:endParaRPr lang="en-US" dirty="0"/>
          </a:p>
        </p:txBody>
      </p:sp>
      <p:sp>
        <p:nvSpPr>
          <p:cNvPr id="3" name="Content Placeholder 2"/>
          <p:cNvSpPr>
            <a:spLocks noGrp="1"/>
          </p:cNvSpPr>
          <p:nvPr>
            <p:ph idx="1"/>
          </p:nvPr>
        </p:nvSpPr>
        <p:spPr>
          <a:xfrm>
            <a:off x="628650" y="1825625"/>
            <a:ext cx="7886700" cy="4630208"/>
          </a:xfrm>
        </p:spPr>
        <p:txBody>
          <a:bodyPr>
            <a:normAutofit/>
          </a:bodyPr>
          <a:lstStyle/>
          <a:p>
            <a:r>
              <a:rPr lang="en-US" dirty="0" smtClean="0"/>
              <a:t>Point mass model </a:t>
            </a:r>
          </a:p>
          <a:p>
            <a:pPr lvl="1"/>
            <a:r>
              <a:rPr lang="en-US" dirty="0" smtClean="0"/>
              <a:t>align its pitch and roll instantly</a:t>
            </a:r>
          </a:p>
          <a:p>
            <a:r>
              <a:rPr lang="en-US" dirty="0" smtClean="0"/>
              <a:t>Offline system identification</a:t>
            </a:r>
          </a:p>
          <a:p>
            <a:pPr marL="742950" lvl="1" indent="-285750">
              <a:buFont typeface="Arial"/>
              <a:buChar char="•"/>
            </a:pPr>
            <a:r>
              <a:rPr lang="en-US" dirty="0"/>
              <a:t>Mass </a:t>
            </a:r>
            <a:r>
              <a:rPr lang="en-US" dirty="0" smtClean="0"/>
              <a:t>(</a:t>
            </a:r>
            <a:r>
              <a:rPr lang="en-US" dirty="0" smtClean="0"/>
              <a:t>30.0 grams)</a:t>
            </a:r>
            <a:endParaRPr lang="en-US" dirty="0" smtClean="0"/>
          </a:p>
          <a:p>
            <a:pPr marL="742950" lvl="1" indent="-285750">
              <a:buFont typeface="Arial"/>
              <a:buChar char="•"/>
            </a:pPr>
            <a:r>
              <a:rPr lang="en-US" dirty="0" smtClean="0"/>
              <a:t>No Inertia Tensor</a:t>
            </a:r>
            <a:endParaRPr lang="en-US" dirty="0"/>
          </a:p>
          <a:p>
            <a:pPr lvl="1"/>
            <a:r>
              <a:rPr lang="en-US" dirty="0" smtClean="0"/>
              <a:t>Motor thrust calibration</a:t>
            </a:r>
          </a:p>
        </p:txBody>
      </p:sp>
      <p:sp>
        <p:nvSpPr>
          <p:cNvPr id="7" name="Rectangle 6"/>
          <p:cNvSpPr/>
          <p:nvPr/>
        </p:nvSpPr>
        <p:spPr>
          <a:xfrm>
            <a:off x="4421959" y="3244334"/>
            <a:ext cx="184666" cy="369332"/>
          </a:xfrm>
          <a:prstGeom prst="rect">
            <a:avLst/>
          </a:prstGeom>
        </p:spPr>
        <p:txBody>
          <a:bodyPr wrap="none">
            <a:spAutoFit/>
          </a:bodyPr>
          <a:lstStyle/>
          <a:p>
            <a:endParaRPr lang="en-US" dirty="0"/>
          </a:p>
        </p:txBody>
      </p:sp>
    </p:spTree>
    <p:extLst>
      <p:ext uri="{BB962C8B-B14F-4D97-AF65-F5344CB8AC3E}">
        <p14:creationId xmlns:p14="http://schemas.microsoft.com/office/powerpoint/2010/main" val="9124908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2925</TotalTime>
  <Words>1195</Words>
  <Application>Microsoft Office PowerPoint</Application>
  <PresentationFormat>On-screen Show (4:3)</PresentationFormat>
  <Paragraphs>193</Paragraphs>
  <Slides>46</Slides>
  <Notes>10</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Calibri Light</vt:lpstr>
      <vt:lpstr>Cambria Math</vt:lpstr>
      <vt:lpstr>Office Theme</vt:lpstr>
      <vt:lpstr>Stippling with aerial robots</vt:lpstr>
      <vt:lpstr>Introduction</vt:lpstr>
      <vt:lpstr>Introduction</vt:lpstr>
      <vt:lpstr>Drawing with robotics</vt:lpstr>
      <vt:lpstr>Flying robots in Art</vt:lpstr>
      <vt:lpstr>Stippling</vt:lpstr>
      <vt:lpstr>Aerial robot control</vt:lpstr>
      <vt:lpstr>Our Approach</vt:lpstr>
      <vt:lpstr>Quadrotor model</vt:lpstr>
      <vt:lpstr>Kalman Filtering and State prediction</vt:lpstr>
      <vt:lpstr>Position Control</vt:lpstr>
      <vt:lpstr>Hover Results</vt:lpstr>
      <vt:lpstr>Stippling</vt:lpstr>
      <vt:lpstr>Stippling - Preparation</vt:lpstr>
      <vt:lpstr>Stippling - Preparation</vt:lpstr>
      <vt:lpstr>Stipple Action</vt:lpstr>
      <vt:lpstr>Stipple Action</vt:lpstr>
      <vt:lpstr>Stippling - Recovery</vt:lpstr>
      <vt:lpstr>Stipple video Turing</vt:lpstr>
      <vt:lpstr>Radio Communication Improvements</vt:lpstr>
      <vt:lpstr>Software based speed controller</vt:lpstr>
      <vt:lpstr>Stipple Generation and planning</vt:lpstr>
      <vt:lpstr>Stipple Generation</vt:lpstr>
      <vt:lpstr>Stipple Generate</vt:lpstr>
      <vt:lpstr>Stipple Generation</vt:lpstr>
      <vt:lpstr>Stipple Generation</vt:lpstr>
      <vt:lpstr>Stipple Generation</vt:lpstr>
      <vt:lpstr>Stipple Generation</vt:lpstr>
      <vt:lpstr>Stipple Generation</vt:lpstr>
      <vt:lpstr>Stipple Generation</vt:lpstr>
      <vt:lpstr>Stipple Generation</vt:lpstr>
      <vt:lpstr>Dynamic Update</vt:lpstr>
      <vt:lpstr>Dynamic Update</vt:lpstr>
      <vt:lpstr>Ink Model</vt:lpstr>
      <vt:lpstr>Stipple Size</vt:lpstr>
      <vt:lpstr>Path Planning</vt:lpstr>
      <vt:lpstr>Path Planning</vt:lpstr>
      <vt:lpstr>Dynamic Update – Synthetic Results</vt:lpstr>
      <vt:lpstr>Dynamic Update – Synthetic Results</vt:lpstr>
      <vt:lpstr>Physical Prints</vt:lpstr>
      <vt:lpstr>Physical Prints</vt:lpstr>
      <vt:lpstr>Conclusion</vt:lpstr>
      <vt:lpstr>Future Work</vt:lpstr>
      <vt:lpstr>Future Work – Colored Prints</vt:lpstr>
      <vt:lpstr>Future Work</vt:lpstr>
      <vt:lpstr>Thank you for listening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Stippling with aerial robots</dc:title>
  <dc:creator>Brendan Galea, Mr</dc:creator>
  <cp:lastModifiedBy>Paul Kry</cp:lastModifiedBy>
  <cp:revision>69</cp:revision>
  <dcterms:created xsi:type="dcterms:W3CDTF">2016-05-02T14:57:06Z</dcterms:created>
  <dcterms:modified xsi:type="dcterms:W3CDTF">2016-07-06T20:22:57Z</dcterms:modified>
</cp:coreProperties>
</file>